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9" r:id="rId3"/>
    <p:sldId id="318" r:id="rId4"/>
    <p:sldId id="314" r:id="rId5"/>
    <p:sldId id="315" r:id="rId6"/>
    <p:sldId id="308" r:id="rId7"/>
    <p:sldId id="290" r:id="rId8"/>
    <p:sldId id="305" r:id="rId9"/>
    <p:sldId id="291" r:id="rId10"/>
    <p:sldId id="295" r:id="rId11"/>
    <p:sldId id="296" r:id="rId12"/>
    <p:sldId id="301" r:id="rId13"/>
    <p:sldId id="302" r:id="rId14"/>
    <p:sldId id="312" r:id="rId15"/>
    <p:sldId id="316" r:id="rId16"/>
    <p:sldId id="317" r:id="rId17"/>
    <p:sldId id="313" r:id="rId18"/>
    <p:sldId id="270" r:id="rId19"/>
    <p:sldId id="278" r:id="rId20"/>
  </p:sldIdLst>
  <p:sldSz cx="9144000" cy="5143500" type="screen16x9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33"/>
    <a:srgbClr val="55ED01"/>
    <a:srgbClr val="669900"/>
    <a:srgbClr val="CD0920"/>
    <a:srgbClr val="3A6546"/>
    <a:srgbClr val="00417D"/>
    <a:srgbClr val="808080"/>
    <a:srgbClr val="A9B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6" autoAdjust="0"/>
    <p:restoredTop sz="94692" autoAdjust="0"/>
  </p:normalViewPr>
  <p:slideViewPr>
    <p:cSldViewPr snapToGrid="0" snapToObjects="1">
      <p:cViewPr varScale="1">
        <p:scale>
          <a:sx n="111" d="100"/>
          <a:sy n="111" d="100"/>
        </p:scale>
        <p:origin x="108" y="5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762"/>
    </p:cViewPr>
  </p:sorterViewPr>
  <p:notesViewPr>
    <p:cSldViewPr snapToGrid="0" snapToObjects="1">
      <p:cViewPr varScale="1">
        <p:scale>
          <a:sx n="32" d="100"/>
          <a:sy n="32" d="100"/>
        </p:scale>
        <p:origin x="-3162" y="-84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96EA1-CD83-114A-852F-EF484937EAE4}" type="doc">
      <dgm:prSet loTypeId="urn:microsoft.com/office/officeart/2008/layout/VerticalCurvedList" loCatId="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285D9AF-56D5-8C44-8705-345539AA8A05}">
      <dgm:prSet custT="1"/>
      <dgm:spPr/>
      <dgm:t>
        <a:bodyPr/>
        <a:lstStyle/>
        <a:p>
          <a:pPr rtl="0"/>
          <a:r>
            <a:rPr lang="sl-SI" sz="1600" b="0" dirty="0" smtClean="0">
              <a:solidFill>
                <a:schemeClr val="tx1"/>
              </a:solidFill>
              <a:latin typeface="Open Sans"/>
            </a:rPr>
            <a:t>1: Celostno obvladovanje poplavne ogroženosti v čezmejnih porečjih / </a:t>
          </a:r>
          <a:r>
            <a:rPr lang="en-US" sz="1600" b="0" dirty="0" smtClean="0">
              <a:solidFill>
                <a:srgbClr val="0070C0"/>
              </a:solidFill>
              <a:latin typeface="Open Sans"/>
            </a:rPr>
            <a:t>Integrirano upravljanje </a:t>
          </a:r>
          <a:r>
            <a:rPr lang="en-US" sz="1600" b="0" dirty="0" err="1" smtClean="0">
              <a:solidFill>
                <a:srgbClr val="0070C0"/>
              </a:solidFill>
              <a:latin typeface="Open Sans"/>
            </a:rPr>
            <a:t>rizicima</a:t>
          </a:r>
          <a:r>
            <a:rPr lang="en-US" sz="1600" b="0" dirty="0" smtClean="0">
              <a:solidFill>
                <a:srgbClr val="0070C0"/>
              </a:solidFill>
              <a:latin typeface="Open Sans"/>
            </a:rPr>
            <a:t> od poplava na </a:t>
          </a:r>
          <a:r>
            <a:rPr lang="en-US" sz="1600" b="0" dirty="0" err="1" smtClean="0">
              <a:solidFill>
                <a:srgbClr val="0070C0"/>
              </a:solidFill>
              <a:latin typeface="Open Sans"/>
            </a:rPr>
            <a:t>prekograničnim</a:t>
          </a:r>
          <a:r>
            <a:rPr lang="en-US" sz="1600" b="0" dirty="0" smtClean="0">
              <a:solidFill>
                <a:srgbClr val="0070C0"/>
              </a:solidFill>
              <a:latin typeface="Open Sans"/>
            </a:rPr>
            <a:t> </a:t>
          </a:r>
          <a:r>
            <a:rPr lang="en-US" sz="1600" b="0" dirty="0" err="1" smtClean="0">
              <a:solidFill>
                <a:srgbClr val="0070C0"/>
              </a:solidFill>
              <a:latin typeface="Open Sans"/>
            </a:rPr>
            <a:t>riječnim</a:t>
          </a:r>
          <a:r>
            <a:rPr lang="en-US" sz="1600" b="0" dirty="0" smtClean="0">
              <a:solidFill>
                <a:srgbClr val="0070C0"/>
              </a:solidFill>
              <a:latin typeface="Open Sans"/>
            </a:rPr>
            <a:t> slivovima </a:t>
          </a:r>
          <a:r>
            <a:rPr lang="sl-SI" sz="1600" b="0" dirty="0" smtClean="0">
              <a:solidFill>
                <a:srgbClr val="0070C0"/>
              </a:solidFill>
              <a:latin typeface="Open Sans"/>
            </a:rPr>
            <a:t> </a:t>
          </a:r>
          <a:endParaRPr lang="sl-SI" sz="1600" b="0" dirty="0">
            <a:solidFill>
              <a:srgbClr val="0070C0"/>
            </a:solidFill>
            <a:latin typeface="Open Sans"/>
          </a:endParaRPr>
        </a:p>
      </dgm:t>
    </dgm:pt>
    <dgm:pt modelId="{8B4F42CB-64DE-7C49-802B-CAD617A81001}" type="parTrans" cxnId="{A5B38682-FFDC-324D-8AD0-335ADB74871E}">
      <dgm:prSet/>
      <dgm:spPr/>
      <dgm:t>
        <a:bodyPr/>
        <a:lstStyle/>
        <a:p>
          <a:endParaRPr lang="en-US" sz="1800" b="0">
            <a:solidFill>
              <a:schemeClr val="tx2"/>
            </a:solidFill>
          </a:endParaRPr>
        </a:p>
      </dgm:t>
    </dgm:pt>
    <dgm:pt modelId="{FD692058-F50D-054A-AF81-E3DF099C5E27}" type="sibTrans" cxnId="{A5B38682-FFDC-324D-8AD0-335ADB74871E}">
      <dgm:prSet/>
      <dgm:spPr/>
      <dgm:t>
        <a:bodyPr/>
        <a:lstStyle/>
        <a:p>
          <a:endParaRPr lang="en-US" sz="1800" b="0">
            <a:solidFill>
              <a:schemeClr val="tx2"/>
            </a:solidFill>
          </a:endParaRPr>
        </a:p>
      </dgm:t>
    </dgm:pt>
    <dgm:pt modelId="{77A80DAD-8264-AE4B-9364-DCE0174ADDD2}">
      <dgm:prSet custT="1"/>
      <dgm:spPr/>
      <dgm:t>
        <a:bodyPr/>
        <a:lstStyle/>
        <a:p>
          <a:pPr rtl="0"/>
          <a:r>
            <a:rPr lang="sl-SI" sz="1600" b="0" dirty="0" smtClean="0">
              <a:solidFill>
                <a:schemeClr val="tx1"/>
              </a:solidFill>
              <a:latin typeface="Open Sans"/>
            </a:rPr>
            <a:t>4: Tehnična pomoč / </a:t>
          </a:r>
          <a:r>
            <a:rPr lang="sl-SI" sz="1600" b="0" dirty="0" smtClean="0">
              <a:solidFill>
                <a:srgbClr val="0070C0"/>
              </a:solidFill>
              <a:latin typeface="Open Sans"/>
            </a:rPr>
            <a:t>Tehnićka pomoć</a:t>
          </a:r>
          <a:endParaRPr lang="sl-SI" sz="1600" b="0" dirty="0">
            <a:solidFill>
              <a:srgbClr val="0070C0"/>
            </a:solidFill>
            <a:latin typeface="Open Sans"/>
          </a:endParaRPr>
        </a:p>
      </dgm:t>
    </dgm:pt>
    <dgm:pt modelId="{2CE04C70-6767-EA45-BFDF-9C71F4FF3B49}" type="parTrans" cxnId="{0929A755-7234-694E-9E53-C694A7F375EA}">
      <dgm:prSet/>
      <dgm:spPr/>
      <dgm:t>
        <a:bodyPr/>
        <a:lstStyle/>
        <a:p>
          <a:endParaRPr lang="en-US" sz="1800" b="0">
            <a:solidFill>
              <a:schemeClr val="tx2"/>
            </a:solidFill>
          </a:endParaRPr>
        </a:p>
      </dgm:t>
    </dgm:pt>
    <dgm:pt modelId="{E66BA606-E998-9349-A109-0661AE20F412}" type="sibTrans" cxnId="{0929A755-7234-694E-9E53-C694A7F375EA}">
      <dgm:prSet/>
      <dgm:spPr/>
      <dgm:t>
        <a:bodyPr/>
        <a:lstStyle/>
        <a:p>
          <a:endParaRPr lang="en-US" sz="1800" b="0">
            <a:solidFill>
              <a:schemeClr val="tx2"/>
            </a:solidFill>
          </a:endParaRPr>
        </a:p>
      </dgm:t>
    </dgm:pt>
    <dgm:pt modelId="{95EC4353-D60E-DB45-AFEA-59D7D90A5FB8}">
      <dgm:prSet custT="1"/>
      <dgm:spPr/>
      <dgm:t>
        <a:bodyPr/>
        <a:lstStyle/>
        <a:p>
          <a:pPr rtl="0"/>
          <a:r>
            <a:rPr lang="sl-SI" sz="1600" b="0" dirty="0" smtClean="0">
              <a:solidFill>
                <a:schemeClr val="tx1"/>
              </a:solidFill>
              <a:latin typeface="Open Sans"/>
            </a:rPr>
            <a:t>2: Ohranjanje in trajnostna raba naravnih in kulturnih virov / </a:t>
          </a:r>
          <a:r>
            <a:rPr lang="hr-HR" sz="1600" b="0" dirty="0" smtClean="0">
              <a:solidFill>
                <a:srgbClr val="0070C0"/>
              </a:solidFill>
              <a:latin typeface="Open Sans"/>
            </a:rPr>
            <a:t>Očuvanje i održivo korištenje prirodnih i kulturnih resursa </a:t>
          </a:r>
          <a:endParaRPr lang="sl-SI" sz="1600" b="0" dirty="0" smtClean="0">
            <a:solidFill>
              <a:srgbClr val="0070C0"/>
            </a:solidFill>
            <a:latin typeface="Open Sans"/>
          </a:endParaRPr>
        </a:p>
      </dgm:t>
    </dgm:pt>
    <dgm:pt modelId="{930C6134-F075-BB45-805A-A40E3AB9FB69}" type="parTrans" cxnId="{6DFD0BAF-BA7D-3E41-8933-80BB2C77B49C}">
      <dgm:prSet/>
      <dgm:spPr/>
      <dgm:t>
        <a:bodyPr/>
        <a:lstStyle/>
        <a:p>
          <a:endParaRPr lang="en-US" sz="1800" b="0">
            <a:solidFill>
              <a:schemeClr val="tx2"/>
            </a:solidFill>
          </a:endParaRPr>
        </a:p>
      </dgm:t>
    </dgm:pt>
    <dgm:pt modelId="{366209DE-204D-FB47-8C57-31E155CF7492}" type="sibTrans" cxnId="{6DFD0BAF-BA7D-3E41-8933-80BB2C77B49C}">
      <dgm:prSet/>
      <dgm:spPr/>
      <dgm:t>
        <a:bodyPr/>
        <a:lstStyle/>
        <a:p>
          <a:endParaRPr lang="en-US" sz="1800" b="0">
            <a:solidFill>
              <a:schemeClr val="tx2"/>
            </a:solidFill>
          </a:endParaRPr>
        </a:p>
      </dgm:t>
    </dgm:pt>
    <dgm:pt modelId="{3B2572DB-9A7B-DE4C-9213-226F8EA093B4}">
      <dgm:prSet custT="1"/>
      <dgm:spPr/>
      <dgm:t>
        <a:bodyPr/>
        <a:lstStyle/>
        <a:p>
          <a:pPr rtl="0"/>
          <a:r>
            <a:rPr lang="sl-SI" sz="1600" b="0" dirty="0" smtClean="0">
              <a:solidFill>
                <a:schemeClr val="tx1"/>
              </a:solidFill>
              <a:latin typeface="Open Sans"/>
            </a:rPr>
            <a:t>3: Zdrava, varna in dostopna obmejna območja / </a:t>
          </a:r>
          <a:r>
            <a:rPr lang="hr-HR" sz="1600" b="0" dirty="0" smtClean="0">
              <a:solidFill>
                <a:srgbClr val="0070C0"/>
              </a:solidFill>
              <a:latin typeface="Open Sans"/>
            </a:rPr>
            <a:t>Zdrava, sigurna i pristupačna pogranična područja</a:t>
          </a:r>
          <a:endParaRPr lang="sl-SI" sz="1600" b="0" dirty="0">
            <a:solidFill>
              <a:srgbClr val="0070C0"/>
            </a:solidFill>
            <a:latin typeface="Open Sans"/>
          </a:endParaRPr>
        </a:p>
      </dgm:t>
    </dgm:pt>
    <dgm:pt modelId="{F3E032D4-F3ED-2242-9CBF-83A01264BB67}" type="parTrans" cxnId="{C553BA92-4C34-8545-8A0B-CF1CBAF84DC6}">
      <dgm:prSet/>
      <dgm:spPr/>
      <dgm:t>
        <a:bodyPr/>
        <a:lstStyle/>
        <a:p>
          <a:endParaRPr lang="en-US" sz="1800" b="0">
            <a:solidFill>
              <a:schemeClr val="tx2"/>
            </a:solidFill>
          </a:endParaRPr>
        </a:p>
      </dgm:t>
    </dgm:pt>
    <dgm:pt modelId="{7D0DD555-8615-6B4C-98AA-3F545B8F50D7}" type="sibTrans" cxnId="{C553BA92-4C34-8545-8A0B-CF1CBAF84DC6}">
      <dgm:prSet/>
      <dgm:spPr/>
      <dgm:t>
        <a:bodyPr/>
        <a:lstStyle/>
        <a:p>
          <a:endParaRPr lang="en-US" sz="1800" b="0">
            <a:solidFill>
              <a:schemeClr val="tx2"/>
            </a:solidFill>
          </a:endParaRPr>
        </a:p>
      </dgm:t>
    </dgm:pt>
    <dgm:pt modelId="{9295A89A-7EED-4743-AA4C-16555AA7E16A}" type="pres">
      <dgm:prSet presAssocID="{A4596EA1-CD83-114A-852F-EF484937EAE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2ECF531-2163-E549-91B8-66EF6BA8B0A1}" type="pres">
      <dgm:prSet presAssocID="{A4596EA1-CD83-114A-852F-EF484937EAE4}" presName="Name1" presStyleCnt="0"/>
      <dgm:spPr/>
      <dgm:t>
        <a:bodyPr/>
        <a:lstStyle/>
        <a:p>
          <a:endParaRPr lang="en-US"/>
        </a:p>
      </dgm:t>
    </dgm:pt>
    <dgm:pt modelId="{3E8D0B7E-0038-9746-8D54-3E6781D352DE}" type="pres">
      <dgm:prSet presAssocID="{A4596EA1-CD83-114A-852F-EF484937EAE4}" presName="cycle" presStyleCnt="0"/>
      <dgm:spPr/>
      <dgm:t>
        <a:bodyPr/>
        <a:lstStyle/>
        <a:p>
          <a:endParaRPr lang="en-US"/>
        </a:p>
      </dgm:t>
    </dgm:pt>
    <dgm:pt modelId="{A230933E-479B-4A4F-954D-1AE7440BE511}" type="pres">
      <dgm:prSet presAssocID="{A4596EA1-CD83-114A-852F-EF484937EAE4}" presName="srcNode" presStyleLbl="node1" presStyleIdx="0" presStyleCnt="4"/>
      <dgm:spPr/>
      <dgm:t>
        <a:bodyPr/>
        <a:lstStyle/>
        <a:p>
          <a:endParaRPr lang="en-US"/>
        </a:p>
      </dgm:t>
    </dgm:pt>
    <dgm:pt modelId="{8C44AF92-49FF-E844-9098-BDC3FA09115E}" type="pres">
      <dgm:prSet presAssocID="{A4596EA1-CD83-114A-852F-EF484937EAE4}" presName="conn" presStyleLbl="parChTrans1D2" presStyleIdx="0" presStyleCnt="1"/>
      <dgm:spPr/>
      <dgm:t>
        <a:bodyPr/>
        <a:lstStyle/>
        <a:p>
          <a:endParaRPr lang="en-US"/>
        </a:p>
      </dgm:t>
    </dgm:pt>
    <dgm:pt modelId="{43C1056B-8763-1B4C-9F87-66487CABCC7D}" type="pres">
      <dgm:prSet presAssocID="{A4596EA1-CD83-114A-852F-EF484937EAE4}" presName="extraNode" presStyleLbl="node1" presStyleIdx="0" presStyleCnt="4"/>
      <dgm:spPr/>
      <dgm:t>
        <a:bodyPr/>
        <a:lstStyle/>
        <a:p>
          <a:endParaRPr lang="en-US"/>
        </a:p>
      </dgm:t>
    </dgm:pt>
    <dgm:pt modelId="{C7DC708B-798A-5142-9B81-58B2AF9AE77D}" type="pres">
      <dgm:prSet presAssocID="{A4596EA1-CD83-114A-852F-EF484937EAE4}" presName="dstNode" presStyleLbl="node1" presStyleIdx="0" presStyleCnt="4"/>
      <dgm:spPr/>
      <dgm:t>
        <a:bodyPr/>
        <a:lstStyle/>
        <a:p>
          <a:endParaRPr lang="en-US"/>
        </a:p>
      </dgm:t>
    </dgm:pt>
    <dgm:pt modelId="{66823405-C132-0146-92B6-CF98DCE75E8D}" type="pres">
      <dgm:prSet presAssocID="{8285D9AF-56D5-8C44-8705-345539AA8A0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7BAE4-2225-E14E-88B9-4DB91B019A39}" type="pres">
      <dgm:prSet presAssocID="{8285D9AF-56D5-8C44-8705-345539AA8A05}" presName="accent_1" presStyleCnt="0"/>
      <dgm:spPr/>
      <dgm:t>
        <a:bodyPr/>
        <a:lstStyle/>
        <a:p>
          <a:endParaRPr lang="en-US"/>
        </a:p>
      </dgm:t>
    </dgm:pt>
    <dgm:pt modelId="{A099A232-7A74-7B44-8583-8138C9511EF1}" type="pres">
      <dgm:prSet presAssocID="{8285D9AF-56D5-8C44-8705-345539AA8A05}" presName="accentRepeatNode" presStyleLbl="solidFgAcc1" presStyleIdx="0" presStyleCnt="4"/>
      <dgm:spPr/>
      <dgm:t>
        <a:bodyPr/>
        <a:lstStyle/>
        <a:p>
          <a:endParaRPr lang="en-US"/>
        </a:p>
      </dgm:t>
    </dgm:pt>
    <dgm:pt modelId="{83ED978C-8282-3A43-9A27-DB4BDD2193A3}" type="pres">
      <dgm:prSet presAssocID="{95EC4353-D60E-DB45-AFEA-59D7D90A5FB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D17FDB-C345-2F49-AB77-4E17761BC969}" type="pres">
      <dgm:prSet presAssocID="{95EC4353-D60E-DB45-AFEA-59D7D90A5FB8}" presName="accent_2" presStyleCnt="0"/>
      <dgm:spPr/>
      <dgm:t>
        <a:bodyPr/>
        <a:lstStyle/>
        <a:p>
          <a:endParaRPr lang="en-US"/>
        </a:p>
      </dgm:t>
    </dgm:pt>
    <dgm:pt modelId="{4FEB5610-1F10-6145-80D9-3E68929B850C}" type="pres">
      <dgm:prSet presAssocID="{95EC4353-D60E-DB45-AFEA-59D7D90A5FB8}" presName="accentRepeatNode" presStyleLbl="solidFgAcc1" presStyleIdx="1" presStyleCnt="4"/>
      <dgm:spPr/>
      <dgm:t>
        <a:bodyPr/>
        <a:lstStyle/>
        <a:p>
          <a:endParaRPr lang="en-US"/>
        </a:p>
      </dgm:t>
    </dgm:pt>
    <dgm:pt modelId="{EA58196A-B97C-8A41-9260-764F90C04179}" type="pres">
      <dgm:prSet presAssocID="{3B2572DB-9A7B-DE4C-9213-226F8EA093B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E5F4A-12A5-D246-BF31-D1BB8C772172}" type="pres">
      <dgm:prSet presAssocID="{3B2572DB-9A7B-DE4C-9213-226F8EA093B4}" presName="accent_3" presStyleCnt="0"/>
      <dgm:spPr/>
      <dgm:t>
        <a:bodyPr/>
        <a:lstStyle/>
        <a:p>
          <a:endParaRPr lang="en-US"/>
        </a:p>
      </dgm:t>
    </dgm:pt>
    <dgm:pt modelId="{72DCF1D6-7E85-9742-9945-2C683C3F18B7}" type="pres">
      <dgm:prSet presAssocID="{3B2572DB-9A7B-DE4C-9213-226F8EA093B4}" presName="accentRepeatNode" presStyleLbl="solidFgAcc1" presStyleIdx="2" presStyleCnt="4"/>
      <dgm:spPr/>
      <dgm:t>
        <a:bodyPr/>
        <a:lstStyle/>
        <a:p>
          <a:endParaRPr lang="en-US"/>
        </a:p>
      </dgm:t>
    </dgm:pt>
    <dgm:pt modelId="{C1025019-9B3C-5245-B922-3D9AFF3E7D02}" type="pres">
      <dgm:prSet presAssocID="{77A80DAD-8264-AE4B-9364-DCE0174ADDD2}" presName="text_4" presStyleLbl="node1" presStyleIdx="3" presStyleCnt="4" custLinFactNeighborX="-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FC898-3BE7-FC48-8719-984266E1A828}" type="pres">
      <dgm:prSet presAssocID="{77A80DAD-8264-AE4B-9364-DCE0174ADDD2}" presName="accent_4" presStyleCnt="0"/>
      <dgm:spPr/>
      <dgm:t>
        <a:bodyPr/>
        <a:lstStyle/>
        <a:p>
          <a:endParaRPr lang="en-US"/>
        </a:p>
      </dgm:t>
    </dgm:pt>
    <dgm:pt modelId="{1B92BC04-34FE-D148-9AEE-0ED6510779FA}" type="pres">
      <dgm:prSet presAssocID="{77A80DAD-8264-AE4B-9364-DCE0174ADDD2}" presName="accentRepeatNode" presStyleLbl="solidFgAcc1" presStyleIdx="3" presStyleCnt="4"/>
      <dgm:spPr/>
      <dgm:t>
        <a:bodyPr/>
        <a:lstStyle/>
        <a:p>
          <a:endParaRPr lang="en-US"/>
        </a:p>
      </dgm:t>
    </dgm:pt>
  </dgm:ptLst>
  <dgm:cxnLst>
    <dgm:cxn modelId="{326A3075-1829-48D1-9A0D-A9B6813B7725}" type="presOf" srcId="{8285D9AF-56D5-8C44-8705-345539AA8A05}" destId="{66823405-C132-0146-92B6-CF98DCE75E8D}" srcOrd="0" destOrd="0" presId="urn:microsoft.com/office/officeart/2008/layout/VerticalCurvedList"/>
    <dgm:cxn modelId="{E3505378-BFAA-4AE9-A623-0E2196B4A338}" type="presOf" srcId="{77A80DAD-8264-AE4B-9364-DCE0174ADDD2}" destId="{C1025019-9B3C-5245-B922-3D9AFF3E7D02}" srcOrd="0" destOrd="0" presId="urn:microsoft.com/office/officeart/2008/layout/VerticalCurvedList"/>
    <dgm:cxn modelId="{EBA4D315-13A3-4C9D-9A31-AB72773813C9}" type="presOf" srcId="{FD692058-F50D-054A-AF81-E3DF099C5E27}" destId="{8C44AF92-49FF-E844-9098-BDC3FA09115E}" srcOrd="0" destOrd="0" presId="urn:microsoft.com/office/officeart/2008/layout/VerticalCurvedList"/>
    <dgm:cxn modelId="{8B8E582A-7677-4A1F-9BFD-7BE57823D65B}" type="presOf" srcId="{A4596EA1-CD83-114A-852F-EF484937EAE4}" destId="{9295A89A-7EED-4743-AA4C-16555AA7E16A}" srcOrd="0" destOrd="0" presId="urn:microsoft.com/office/officeart/2008/layout/VerticalCurvedList"/>
    <dgm:cxn modelId="{0929A755-7234-694E-9E53-C694A7F375EA}" srcId="{A4596EA1-CD83-114A-852F-EF484937EAE4}" destId="{77A80DAD-8264-AE4B-9364-DCE0174ADDD2}" srcOrd="3" destOrd="0" parTransId="{2CE04C70-6767-EA45-BFDF-9C71F4FF3B49}" sibTransId="{E66BA606-E998-9349-A109-0661AE20F412}"/>
    <dgm:cxn modelId="{273907F8-4681-4053-BE00-EBD66DF17F1A}" type="presOf" srcId="{95EC4353-D60E-DB45-AFEA-59D7D90A5FB8}" destId="{83ED978C-8282-3A43-9A27-DB4BDD2193A3}" srcOrd="0" destOrd="0" presId="urn:microsoft.com/office/officeart/2008/layout/VerticalCurvedList"/>
    <dgm:cxn modelId="{F757176D-806D-44FE-9BD6-88F4935E78FB}" type="presOf" srcId="{3B2572DB-9A7B-DE4C-9213-226F8EA093B4}" destId="{EA58196A-B97C-8A41-9260-764F90C04179}" srcOrd="0" destOrd="0" presId="urn:microsoft.com/office/officeart/2008/layout/VerticalCurvedList"/>
    <dgm:cxn modelId="{A5B38682-FFDC-324D-8AD0-335ADB74871E}" srcId="{A4596EA1-CD83-114A-852F-EF484937EAE4}" destId="{8285D9AF-56D5-8C44-8705-345539AA8A05}" srcOrd="0" destOrd="0" parTransId="{8B4F42CB-64DE-7C49-802B-CAD617A81001}" sibTransId="{FD692058-F50D-054A-AF81-E3DF099C5E27}"/>
    <dgm:cxn modelId="{C553BA92-4C34-8545-8A0B-CF1CBAF84DC6}" srcId="{A4596EA1-CD83-114A-852F-EF484937EAE4}" destId="{3B2572DB-9A7B-DE4C-9213-226F8EA093B4}" srcOrd="2" destOrd="0" parTransId="{F3E032D4-F3ED-2242-9CBF-83A01264BB67}" sibTransId="{7D0DD555-8615-6B4C-98AA-3F545B8F50D7}"/>
    <dgm:cxn modelId="{6DFD0BAF-BA7D-3E41-8933-80BB2C77B49C}" srcId="{A4596EA1-CD83-114A-852F-EF484937EAE4}" destId="{95EC4353-D60E-DB45-AFEA-59D7D90A5FB8}" srcOrd="1" destOrd="0" parTransId="{930C6134-F075-BB45-805A-A40E3AB9FB69}" sibTransId="{366209DE-204D-FB47-8C57-31E155CF7492}"/>
    <dgm:cxn modelId="{211C4C34-AB91-4AA7-88C5-B12DF97057E1}" type="presParOf" srcId="{9295A89A-7EED-4743-AA4C-16555AA7E16A}" destId="{92ECF531-2163-E549-91B8-66EF6BA8B0A1}" srcOrd="0" destOrd="0" presId="urn:microsoft.com/office/officeart/2008/layout/VerticalCurvedList"/>
    <dgm:cxn modelId="{A9B42374-1D44-4284-86A4-56A4386D0FEF}" type="presParOf" srcId="{92ECF531-2163-E549-91B8-66EF6BA8B0A1}" destId="{3E8D0B7E-0038-9746-8D54-3E6781D352DE}" srcOrd="0" destOrd="0" presId="urn:microsoft.com/office/officeart/2008/layout/VerticalCurvedList"/>
    <dgm:cxn modelId="{41FE3B0E-D4FF-4109-80B2-BA8B5A1E1014}" type="presParOf" srcId="{3E8D0B7E-0038-9746-8D54-3E6781D352DE}" destId="{A230933E-479B-4A4F-954D-1AE7440BE511}" srcOrd="0" destOrd="0" presId="urn:microsoft.com/office/officeart/2008/layout/VerticalCurvedList"/>
    <dgm:cxn modelId="{ADCC5D3E-62E1-4584-A395-3BFFBDFDB81D}" type="presParOf" srcId="{3E8D0B7E-0038-9746-8D54-3E6781D352DE}" destId="{8C44AF92-49FF-E844-9098-BDC3FA09115E}" srcOrd="1" destOrd="0" presId="urn:microsoft.com/office/officeart/2008/layout/VerticalCurvedList"/>
    <dgm:cxn modelId="{AA3436F2-7CB9-4E6C-B7DB-0425D5E8A3BE}" type="presParOf" srcId="{3E8D0B7E-0038-9746-8D54-3E6781D352DE}" destId="{43C1056B-8763-1B4C-9F87-66487CABCC7D}" srcOrd="2" destOrd="0" presId="urn:microsoft.com/office/officeart/2008/layout/VerticalCurvedList"/>
    <dgm:cxn modelId="{A95BDFF3-497E-4872-A70B-2640F31E11E7}" type="presParOf" srcId="{3E8D0B7E-0038-9746-8D54-3E6781D352DE}" destId="{C7DC708B-798A-5142-9B81-58B2AF9AE77D}" srcOrd="3" destOrd="0" presId="urn:microsoft.com/office/officeart/2008/layout/VerticalCurvedList"/>
    <dgm:cxn modelId="{3578F114-90DE-4E1A-BC15-9DB3FBCFD386}" type="presParOf" srcId="{92ECF531-2163-E549-91B8-66EF6BA8B0A1}" destId="{66823405-C132-0146-92B6-CF98DCE75E8D}" srcOrd="1" destOrd="0" presId="urn:microsoft.com/office/officeart/2008/layout/VerticalCurvedList"/>
    <dgm:cxn modelId="{CDA67C0D-5327-423C-9345-17BF5017412E}" type="presParOf" srcId="{92ECF531-2163-E549-91B8-66EF6BA8B0A1}" destId="{86D7BAE4-2225-E14E-88B9-4DB91B019A39}" srcOrd="2" destOrd="0" presId="urn:microsoft.com/office/officeart/2008/layout/VerticalCurvedList"/>
    <dgm:cxn modelId="{D80569F5-7A16-4F21-AAFB-1ABEF24A1408}" type="presParOf" srcId="{86D7BAE4-2225-E14E-88B9-4DB91B019A39}" destId="{A099A232-7A74-7B44-8583-8138C9511EF1}" srcOrd="0" destOrd="0" presId="urn:microsoft.com/office/officeart/2008/layout/VerticalCurvedList"/>
    <dgm:cxn modelId="{69D8E25F-830E-4B03-8185-A47DDC000D35}" type="presParOf" srcId="{92ECF531-2163-E549-91B8-66EF6BA8B0A1}" destId="{83ED978C-8282-3A43-9A27-DB4BDD2193A3}" srcOrd="3" destOrd="0" presId="urn:microsoft.com/office/officeart/2008/layout/VerticalCurvedList"/>
    <dgm:cxn modelId="{3653FFC5-EA7C-4B50-8F3F-7BD0277623EF}" type="presParOf" srcId="{92ECF531-2163-E549-91B8-66EF6BA8B0A1}" destId="{C3D17FDB-C345-2F49-AB77-4E17761BC969}" srcOrd="4" destOrd="0" presId="urn:microsoft.com/office/officeart/2008/layout/VerticalCurvedList"/>
    <dgm:cxn modelId="{0761CDBE-9816-4839-B9A6-8495A4BA60B4}" type="presParOf" srcId="{C3D17FDB-C345-2F49-AB77-4E17761BC969}" destId="{4FEB5610-1F10-6145-80D9-3E68929B850C}" srcOrd="0" destOrd="0" presId="urn:microsoft.com/office/officeart/2008/layout/VerticalCurvedList"/>
    <dgm:cxn modelId="{E2627CD0-8E0C-420E-AFBC-78A2FE99D3F5}" type="presParOf" srcId="{92ECF531-2163-E549-91B8-66EF6BA8B0A1}" destId="{EA58196A-B97C-8A41-9260-764F90C04179}" srcOrd="5" destOrd="0" presId="urn:microsoft.com/office/officeart/2008/layout/VerticalCurvedList"/>
    <dgm:cxn modelId="{AF76EBBC-CD0E-4FEE-923A-3282DB945740}" type="presParOf" srcId="{92ECF531-2163-E549-91B8-66EF6BA8B0A1}" destId="{694E5F4A-12A5-D246-BF31-D1BB8C772172}" srcOrd="6" destOrd="0" presId="urn:microsoft.com/office/officeart/2008/layout/VerticalCurvedList"/>
    <dgm:cxn modelId="{C640D6FF-5411-453C-931C-932C9612D9AF}" type="presParOf" srcId="{694E5F4A-12A5-D246-BF31-D1BB8C772172}" destId="{72DCF1D6-7E85-9742-9945-2C683C3F18B7}" srcOrd="0" destOrd="0" presId="urn:microsoft.com/office/officeart/2008/layout/VerticalCurvedList"/>
    <dgm:cxn modelId="{3A0D9A17-2DF1-4073-862E-F208AD323035}" type="presParOf" srcId="{92ECF531-2163-E549-91B8-66EF6BA8B0A1}" destId="{C1025019-9B3C-5245-B922-3D9AFF3E7D02}" srcOrd="7" destOrd="0" presId="urn:microsoft.com/office/officeart/2008/layout/VerticalCurvedList"/>
    <dgm:cxn modelId="{1A7470FF-4167-4B65-AF33-1025106380D8}" type="presParOf" srcId="{92ECF531-2163-E549-91B8-66EF6BA8B0A1}" destId="{09DFC898-3BE7-FC48-8719-984266E1A828}" srcOrd="8" destOrd="0" presId="urn:microsoft.com/office/officeart/2008/layout/VerticalCurvedList"/>
    <dgm:cxn modelId="{2EBCCB68-3985-4369-BDD3-CE385C9909E3}" type="presParOf" srcId="{09DFC898-3BE7-FC48-8719-984266E1A828}" destId="{1B92BC04-34FE-D148-9AEE-0ED6510779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771D7A-9564-4797-BEE5-40983A93415E}" type="datetimeFigureOut">
              <a:rPr lang="en-US"/>
              <a:pPr>
                <a:defRPr/>
              </a:pPr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AFEE439-BA6C-4A16-857D-58735EE52444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76288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9F9323-7857-4812-AC66-42D8B84FE946}" type="datetimeFigureOut">
              <a:rPr lang="de-DE"/>
              <a:pPr>
                <a:defRPr/>
              </a:pPr>
              <a:t>23.02.2016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 smtClean="0"/>
              <a:t>Vizija izpostavlja splošno usmeritev v trajnostni razvoj. Glavni poudarek bo na izkoriščanju naravnih in kulturnih vrednot območja za ustvarjanje inovativnih, pametnih in učinkovitih rešitev, ki prispevajo k ohranjanju in izboljšanju kakovosti okolja in njegove raznolike identitete na eni ter aktiviranju družbeno-gospodarskih potencialov na drugi strani. Zagotavljanje varnega in živahnega območja je bistvenega pomena za ljudi in bo vzpostavljeno s povečanjem zmogljivosti za institucionalno sodelovanje na vseh ravneh. Vizija bo uresničena preko štirih prednostnih osi in petih specifičnih </a:t>
            </a:r>
            <a:r>
              <a:rPr lang="sl-SI" noProof="0" smtClean="0"/>
              <a:t>ciljev.</a:t>
            </a:r>
            <a:endParaRPr lang="sl-SI" noProof="0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B894367-5A7A-4624-86F2-23F0A6D45041}" type="slidenum">
              <a:rPr lang="de-DE" altLang="sl-SI"/>
              <a:pPr>
                <a:defRPr/>
              </a:pPr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39016609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15364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22A733-7AF5-41CE-9D1E-ECB92F60A087}" type="slidenum">
              <a:rPr lang="de-DE" altLang="sl-SI"/>
              <a:pPr>
                <a:spcBef>
                  <a:spcPct val="0"/>
                </a:spcBef>
              </a:pPr>
              <a:t>1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2818271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37892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CB1A1F-50C3-45C6-A9A9-A6343EBF6EA9}" type="slidenum">
              <a:rPr lang="de-DE" altLang="sl-SI"/>
              <a:pPr>
                <a:spcBef>
                  <a:spcPct val="0"/>
                </a:spcBef>
              </a:pPr>
              <a:t>14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3231537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41988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957BCB-414E-42A5-8A79-811A428F7AE5}" type="slidenum">
              <a:rPr lang="de-DE" altLang="sl-SI"/>
              <a:pPr>
                <a:spcBef>
                  <a:spcPct val="0"/>
                </a:spcBef>
              </a:pPr>
              <a:t>17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2322705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44036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24FA87-59CB-4E04-81AA-1169F1F47C50}" type="slidenum">
              <a:rPr lang="de-DE" altLang="sl-SI"/>
              <a:pPr>
                <a:spcBef>
                  <a:spcPct val="0"/>
                </a:spcBef>
              </a:pPr>
              <a:t>18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2339464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46084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5B447F-4830-4925-9D67-9C47173D6554}" type="slidenum">
              <a:rPr lang="de-DE" altLang="sl-SI"/>
              <a:pPr>
                <a:spcBef>
                  <a:spcPct val="0"/>
                </a:spcBef>
              </a:pPr>
              <a:t>19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226945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21508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BDFAF9-A09F-473F-B4A2-80C43516E450}" type="slidenum">
              <a:rPr lang="de-DE" altLang="sl-SI"/>
              <a:pPr>
                <a:spcBef>
                  <a:spcPct val="0"/>
                </a:spcBef>
              </a:pPr>
              <a:t>6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4020450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23556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500512-B8A7-454D-980E-C12518C69803}" type="slidenum">
              <a:rPr lang="de-DE" altLang="sl-SI"/>
              <a:pPr>
                <a:spcBef>
                  <a:spcPct val="0"/>
                </a:spcBef>
              </a:pPr>
              <a:t>7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104068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25604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4EF4C9-101E-4DC0-B9D0-0359BA9D78C3}" type="slidenum">
              <a:rPr lang="de-DE" altLang="sl-SI"/>
              <a:pPr>
                <a:spcBef>
                  <a:spcPct val="0"/>
                </a:spcBef>
              </a:pPr>
              <a:t>8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1374236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27652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348059-2948-480F-A4BC-64BFD9586E42}" type="slidenum">
              <a:rPr lang="de-DE" altLang="sl-SI"/>
              <a:pPr>
                <a:spcBef>
                  <a:spcPct val="0"/>
                </a:spcBef>
              </a:pPr>
              <a:t>9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2343003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29700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5240E7-80BE-4E45-A983-2B9423EBD86A}" type="slidenum">
              <a:rPr lang="de-DE" altLang="sl-SI"/>
              <a:pPr>
                <a:spcBef>
                  <a:spcPct val="0"/>
                </a:spcBef>
              </a:pPr>
              <a:t>10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3569996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31748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681AE7-D638-4279-8AC0-7256BD8FAAFA}" type="slidenum">
              <a:rPr lang="de-DE" altLang="sl-SI"/>
              <a:pPr>
                <a:spcBef>
                  <a:spcPct val="0"/>
                </a:spcBef>
              </a:pPr>
              <a:t>11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2482036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33796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E933F3-1771-40B0-B51A-C22D0309F88B}" type="slidenum">
              <a:rPr lang="de-DE" altLang="sl-SI"/>
              <a:pPr>
                <a:spcBef>
                  <a:spcPct val="0"/>
                </a:spcBef>
              </a:pPr>
              <a:t>12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3490369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35844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ED7D01-C10E-4A5B-A666-6E82479DFB57}" type="slidenum">
              <a:rPr lang="de-DE" altLang="sl-SI"/>
              <a:pPr>
                <a:spcBef>
                  <a:spcPct val="0"/>
                </a:spcBef>
              </a:pPr>
              <a:t>13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148339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589" y="1864132"/>
            <a:ext cx="6547330" cy="1102519"/>
          </a:xfrm>
        </p:spPr>
        <p:txBody>
          <a:bodyPr>
            <a:normAutofit/>
          </a:bodyPr>
          <a:lstStyle>
            <a:lvl1pPr algn="r"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589" y="2966651"/>
            <a:ext cx="6547330" cy="131445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7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978A04-88ED-4BFF-8F00-BE840DED0A4E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9831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8649"/>
            <a:ext cx="2057400" cy="32372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8649"/>
            <a:ext cx="6019800" cy="360597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C9485C-1334-4153-9EC9-0B5E19A33087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466024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D2D1B-7668-4BEB-9211-A65E448770A8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83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583896" y="361158"/>
            <a:ext cx="3087536" cy="37596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56E0C-6C28-4153-9F91-48C32A74E3C2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63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9178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66640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9C4AFE-E4F8-4D63-8DA9-1DD0EF0E2ECA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4631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22823"/>
            <a:ext cx="4038600" cy="23719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22823"/>
            <a:ext cx="4038600" cy="23719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3E7506-C373-4CA9-876B-1FF417AA928D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71968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23151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50737"/>
            <a:ext cx="4040188" cy="21935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50983"/>
            <a:ext cx="4041775" cy="21935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837F06-45F8-4CA3-AD36-CD01E5402D35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3588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69138E-E85D-4856-9E47-D4BE3493508F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211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A69049-E622-4F88-9718-68F8E9846B72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5094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6734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49325"/>
            <a:ext cx="5111750" cy="36452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450"/>
            <a:ext cx="3008313" cy="23081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985A91-9532-4099-9101-6CDACF85F980}" type="slidenum">
              <a:rPr lang="en-US" altLang="sl-SI"/>
              <a:pPr>
                <a:defRPr/>
              </a:pPr>
              <a:t>‹#›</a:t>
            </a:fld>
            <a:endParaRPr lang="en-US" altLang="sl-SI">
              <a:solidFill>
                <a:srgbClr val="88A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31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4D3812-9AAD-4C33-974C-B17A8C8EDFD2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10892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2868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85938"/>
            <a:ext cx="8229600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695825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Open Sans" panose="020B0606030504020204" pitchFamily="34" charset="0"/>
              </a:defRPr>
            </a:lvl1pPr>
          </a:lstStyle>
          <a:p>
            <a:pPr>
              <a:defRPr/>
            </a:pPr>
            <a:fld id="{89FD3504-908E-4A60-A77B-B149D90813D2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30575" y="4694238"/>
            <a:ext cx="249555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974" r:id="rId1"/>
    <p:sldLayoutId id="2147493972" r:id="rId2"/>
    <p:sldLayoutId id="2147493975" r:id="rId3"/>
    <p:sldLayoutId id="2147493976" r:id="rId4"/>
    <p:sldLayoutId id="2147493977" r:id="rId5"/>
    <p:sldLayoutId id="2147493978" r:id="rId6"/>
    <p:sldLayoutId id="2147493979" r:id="rId7"/>
    <p:sldLayoutId id="2147493980" r:id="rId8"/>
    <p:sldLayoutId id="2147493981" r:id="rId9"/>
    <p:sldLayoutId id="2147493982" r:id="rId10"/>
    <p:sldLayoutId id="2147493983" r:id="rId11"/>
    <p:sldLayoutId id="2147493973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Open Sans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Open Sans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Open Sans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Open Sans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Open Sans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Open Sans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Open Sans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Open Sans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Open Sans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Open Sans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Open Sans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Open Sans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Open San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18" Type="http://schemas.openxmlformats.org/officeDocument/2006/relationships/image" Target="../media/image25.emf"/><Relationship Id="rId26" Type="http://schemas.openxmlformats.org/officeDocument/2006/relationships/image" Target="../media/image33.emf"/><Relationship Id="rId3" Type="http://schemas.openxmlformats.org/officeDocument/2006/relationships/image" Target="../media/image10.emf"/><Relationship Id="rId21" Type="http://schemas.openxmlformats.org/officeDocument/2006/relationships/image" Target="../media/image28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17" Type="http://schemas.openxmlformats.org/officeDocument/2006/relationships/image" Target="../media/image24.emf"/><Relationship Id="rId25" Type="http://schemas.openxmlformats.org/officeDocument/2006/relationships/image" Target="../media/image32.emf"/><Relationship Id="rId33" Type="http://schemas.openxmlformats.org/officeDocument/2006/relationships/image" Target="../media/image40.emf"/><Relationship Id="rId2" Type="http://schemas.openxmlformats.org/officeDocument/2006/relationships/image" Target="../media/image9.emf"/><Relationship Id="rId16" Type="http://schemas.openxmlformats.org/officeDocument/2006/relationships/image" Target="../media/image23.emf"/><Relationship Id="rId20" Type="http://schemas.openxmlformats.org/officeDocument/2006/relationships/image" Target="../media/image27.emf"/><Relationship Id="rId29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24" Type="http://schemas.openxmlformats.org/officeDocument/2006/relationships/image" Target="../media/image31.emf"/><Relationship Id="rId32" Type="http://schemas.openxmlformats.org/officeDocument/2006/relationships/image" Target="../media/image39.emf"/><Relationship Id="rId5" Type="http://schemas.openxmlformats.org/officeDocument/2006/relationships/image" Target="../media/image12.emf"/><Relationship Id="rId15" Type="http://schemas.openxmlformats.org/officeDocument/2006/relationships/image" Target="../media/image22.emf"/><Relationship Id="rId23" Type="http://schemas.openxmlformats.org/officeDocument/2006/relationships/image" Target="../media/image30.emf"/><Relationship Id="rId28" Type="http://schemas.openxmlformats.org/officeDocument/2006/relationships/image" Target="../media/image35.emf"/><Relationship Id="rId10" Type="http://schemas.openxmlformats.org/officeDocument/2006/relationships/image" Target="../media/image17.emf"/><Relationship Id="rId19" Type="http://schemas.openxmlformats.org/officeDocument/2006/relationships/image" Target="../media/image26.emf"/><Relationship Id="rId31" Type="http://schemas.openxmlformats.org/officeDocument/2006/relationships/image" Target="../media/image38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Relationship Id="rId22" Type="http://schemas.openxmlformats.org/officeDocument/2006/relationships/image" Target="../media/image29.emf"/><Relationship Id="rId27" Type="http://schemas.openxmlformats.org/officeDocument/2006/relationships/image" Target="../media/image34.emf"/><Relationship Id="rId30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463" y="1863725"/>
            <a:ext cx="6546850" cy="11033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0" dirty="0" smtClean="0">
                <a:cs typeface="Myriad Pro Bold SemiCond"/>
              </a:rPr>
              <a:t>Program sodelovanja INTERREG V-A</a:t>
            </a:r>
            <a:br>
              <a:rPr lang="en-US" sz="2800" b="0" dirty="0" smtClean="0">
                <a:cs typeface="Myriad Pro Bold SemiCond"/>
              </a:rPr>
            </a:br>
            <a:r>
              <a:rPr lang="en-US" sz="2800" b="0" dirty="0" smtClean="0">
                <a:cs typeface="Myriad Pro Bold SemiCond"/>
              </a:rPr>
              <a:t>Slovenija – Hrvaška 2014 – 2020</a:t>
            </a:r>
            <a:r>
              <a:rPr lang="sl-SI" sz="2800" b="0" dirty="0" smtClean="0">
                <a:solidFill>
                  <a:schemeClr val="tx2"/>
                </a:solidFill>
                <a:cs typeface="Myriad Pro Bold SemiCond"/>
              </a:rPr>
              <a:t/>
            </a:r>
            <a:br>
              <a:rPr lang="sl-SI" sz="2800" b="0" dirty="0" smtClean="0">
                <a:solidFill>
                  <a:schemeClr val="tx2"/>
                </a:solidFill>
                <a:cs typeface="Myriad Pro Bold SemiCond"/>
              </a:rPr>
            </a:br>
            <a:r>
              <a:rPr lang="en-US" sz="2800" b="0" dirty="0">
                <a:solidFill>
                  <a:srgbClr val="0070C0"/>
                </a:solidFill>
                <a:cs typeface="Myriad Pro Bold SemiCond"/>
              </a:rPr>
              <a:t>Program </a:t>
            </a:r>
            <a:r>
              <a:rPr lang="hr-HR" sz="2800" b="0" dirty="0" smtClean="0">
                <a:solidFill>
                  <a:srgbClr val="0070C0"/>
                </a:solidFill>
                <a:cs typeface="Myriad Pro Bold SemiCond"/>
              </a:rPr>
              <a:t>suradje </a:t>
            </a:r>
            <a:r>
              <a:rPr lang="en-US" sz="2800" b="0" dirty="0" smtClean="0">
                <a:solidFill>
                  <a:srgbClr val="0070C0"/>
                </a:solidFill>
                <a:cs typeface="Myriad Pro Bold SemiCond"/>
              </a:rPr>
              <a:t>INTERREG </a:t>
            </a:r>
            <a:r>
              <a:rPr lang="en-US" sz="2800" b="0" dirty="0">
                <a:solidFill>
                  <a:srgbClr val="0070C0"/>
                </a:solidFill>
                <a:cs typeface="Myriad Pro Bold SemiCond"/>
              </a:rPr>
              <a:t>V-A</a:t>
            </a:r>
            <a:br>
              <a:rPr lang="en-US" sz="2800" b="0" dirty="0">
                <a:solidFill>
                  <a:srgbClr val="0070C0"/>
                </a:solidFill>
                <a:cs typeface="Myriad Pro Bold SemiCond"/>
              </a:rPr>
            </a:br>
            <a:r>
              <a:rPr lang="en-US" sz="2800" b="0" dirty="0" err="1">
                <a:solidFill>
                  <a:srgbClr val="0070C0"/>
                </a:solidFill>
                <a:cs typeface="Myriad Pro Bold SemiCond"/>
              </a:rPr>
              <a:t>Slovenija</a:t>
            </a:r>
            <a:r>
              <a:rPr lang="en-US" sz="2800" b="0" dirty="0">
                <a:solidFill>
                  <a:srgbClr val="0070C0"/>
                </a:solidFill>
                <a:cs typeface="Myriad Pro Bold SemiCond"/>
              </a:rPr>
              <a:t> – </a:t>
            </a:r>
            <a:r>
              <a:rPr lang="en-US" sz="2800" b="0" dirty="0" err="1" smtClean="0">
                <a:solidFill>
                  <a:srgbClr val="0070C0"/>
                </a:solidFill>
                <a:cs typeface="Myriad Pro Bold SemiCond"/>
              </a:rPr>
              <a:t>Hrva</a:t>
            </a:r>
            <a:r>
              <a:rPr lang="hr-HR" sz="2800" b="0" dirty="0" smtClean="0">
                <a:solidFill>
                  <a:srgbClr val="0070C0"/>
                </a:solidFill>
                <a:cs typeface="Myriad Pro Bold SemiCond"/>
              </a:rPr>
              <a:t>ts</a:t>
            </a:r>
            <a:r>
              <a:rPr lang="en-US" sz="2800" b="0" dirty="0" err="1" smtClean="0">
                <a:solidFill>
                  <a:srgbClr val="0070C0"/>
                </a:solidFill>
                <a:cs typeface="Myriad Pro Bold SemiCond"/>
              </a:rPr>
              <a:t>ka</a:t>
            </a:r>
            <a:r>
              <a:rPr lang="en-US" sz="2800" b="0" dirty="0" smtClean="0">
                <a:solidFill>
                  <a:srgbClr val="0070C0"/>
                </a:solidFill>
                <a:cs typeface="Myriad Pro Bold SemiCond"/>
              </a:rPr>
              <a:t> </a:t>
            </a:r>
            <a:r>
              <a:rPr lang="en-US" sz="2800" b="0" dirty="0">
                <a:solidFill>
                  <a:srgbClr val="0070C0"/>
                </a:solidFill>
                <a:cs typeface="Myriad Pro Bold SemiCond"/>
              </a:rPr>
              <a:t>2014 - 2020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463" y="3502025"/>
            <a:ext cx="6546850" cy="6524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sl-SI" dirty="0" smtClean="0">
                <a:solidFill>
                  <a:srgbClr val="898989"/>
                </a:solidFill>
              </a:rPr>
              <a:t>Dimitrij Pur, Organ upravljanja/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sl-SI" dirty="0" err="1" smtClean="0">
                <a:solidFill>
                  <a:srgbClr val="0070C0"/>
                </a:solidFill>
              </a:rPr>
              <a:t>Upravljačko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tijelo</a:t>
            </a:r>
            <a:endParaRPr lang="sl-SI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  <p:pic>
        <p:nvPicPr>
          <p:cNvPr id="14340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6725" y="631825"/>
            <a:ext cx="33432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značba mesta vsebine 5"/>
          <p:cNvSpPr txBox="1">
            <a:spLocks/>
          </p:cNvSpPr>
          <p:nvPr/>
        </p:nvSpPr>
        <p:spPr bwMode="auto">
          <a:xfrm>
            <a:off x="3879669" y="4485848"/>
            <a:ext cx="4088674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sl-SI" altLang="sl-SI" sz="1200" dirty="0" smtClean="0">
                <a:solidFill>
                  <a:schemeClr val="bg1"/>
                </a:solidFill>
              </a:rPr>
              <a:t>17.2.2016, Rogaška Slatina / 22.2.2016,  Opatija</a:t>
            </a:r>
            <a:endParaRPr lang="sl-SI" altLang="sl-SI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FD41B4-C048-4A48-919E-8AA4F081AA51}" type="slidenum">
              <a:rPr lang="en-US" altLang="sl-SI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sl-SI" sz="1200">
              <a:solidFill>
                <a:srgbClr val="898989"/>
              </a:solidFill>
            </a:endParaRPr>
          </a:p>
        </p:txBody>
      </p:sp>
      <p:sp>
        <p:nvSpPr>
          <p:cNvPr id="28675" name="Slide Number Placeholder 1"/>
          <p:cNvSpPr txBox="1">
            <a:spLocks noGrp="1"/>
          </p:cNvSpPr>
          <p:nvPr/>
        </p:nvSpPr>
        <p:spPr bwMode="auto">
          <a:xfrm>
            <a:off x="6553200" y="4695825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6C7844C-2C87-4A51-AF29-59A2F707DE31}" type="slidenum">
              <a:rPr lang="en-US" altLang="sl-SI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sl-SI" sz="1200">
              <a:solidFill>
                <a:srgbClr val="898989"/>
              </a:solidFill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80963" y="1833563"/>
            <a:ext cx="86058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400"/>
              <a:t>PO2: Ohranjanje in trajnostna raba naravnih in kulturnih virov </a:t>
            </a:r>
            <a:r>
              <a:rPr lang="sl-SI" altLang="sl-SI" sz="2400">
                <a:solidFill>
                  <a:srgbClr val="0070C0"/>
                </a:solidFill>
              </a:rPr>
              <a:t>/ </a:t>
            </a:r>
            <a:r>
              <a:rPr lang="hr-HR" altLang="sl-SI" sz="2400">
                <a:solidFill>
                  <a:srgbClr val="0070C0"/>
                </a:solidFill>
              </a:rPr>
              <a:t>Očuvanje i održivo korištenje prirodnih i kulturnih resursa </a:t>
            </a:r>
            <a:endParaRPr lang="en-US" altLang="sl-SI" sz="2400">
              <a:solidFill>
                <a:srgbClr val="0070C0"/>
              </a:solidFill>
            </a:endParaRPr>
          </a:p>
        </p:txBody>
      </p:sp>
      <p:pic>
        <p:nvPicPr>
          <p:cNvPr id="28677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62263"/>
            <a:ext cx="9144000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Content Placeholder 5"/>
          <p:cNvSpPr txBox="1">
            <a:spLocks/>
          </p:cNvSpPr>
          <p:nvPr/>
        </p:nvSpPr>
        <p:spPr bwMode="auto">
          <a:xfrm>
            <a:off x="2736850" y="325438"/>
            <a:ext cx="30876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sl-SI" sz="1400">
                <a:solidFill>
                  <a:schemeClr val="bg1"/>
                </a:solidFill>
              </a:rPr>
              <a:t> PO2 – Cilj 2.1. (6c), Cilj 2.2 (6d)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51E92E-458D-4243-9708-1A6B00422FAC}" type="slidenum">
              <a:rPr lang="en-US" altLang="sl-SI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sl-SI" sz="1200">
              <a:solidFill>
                <a:srgbClr val="89898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1217613"/>
            <a:ext cx="4260850" cy="37512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sl-SI" sz="1600" b="1" dirty="0" smtClean="0">
                <a:solidFill>
                  <a:schemeClr val="tx1"/>
                </a:solidFill>
                <a:latin typeface="Open Sans"/>
              </a:rPr>
              <a:t>Cilj 2.1.: Aktivno ohranjanje dediščine preko trajnostnega turizma / </a:t>
            </a:r>
            <a:r>
              <a:rPr lang="hr-HR" sz="1600" b="1" dirty="0">
                <a:solidFill>
                  <a:srgbClr val="0070C0"/>
                </a:solidFill>
                <a:latin typeface="Open Sans"/>
              </a:rPr>
              <a:t>Aktivna zaštita baštine kroz održivi turizam </a:t>
            </a:r>
            <a:r>
              <a:rPr lang="sl-SI" sz="1600" b="1" dirty="0" smtClean="0">
                <a:solidFill>
                  <a:srgbClr val="0070C0"/>
                </a:solidFill>
                <a:latin typeface="Open Sans"/>
              </a:rPr>
              <a:t>(6c)</a:t>
            </a:r>
            <a:endParaRPr lang="sl-SI" sz="2000" b="1" dirty="0" smtClean="0">
              <a:solidFill>
                <a:srgbClr val="0070C0"/>
              </a:solidFill>
              <a:latin typeface="Open Sans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sl-SI" sz="1600" b="1" dirty="0" smtClean="0">
              <a:solidFill>
                <a:srgbClr val="00417D"/>
              </a:solidFill>
              <a:latin typeface="Open Sans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sl-SI" sz="1600" b="1" dirty="0" smtClean="0">
              <a:solidFill>
                <a:srgbClr val="00417D"/>
              </a:solidFill>
              <a:latin typeface="Open Sans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sl-SI" sz="1600" b="1" dirty="0" smtClean="0">
              <a:solidFill>
                <a:srgbClr val="00417D"/>
              </a:solidFill>
              <a:latin typeface="Open Sans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sl-SI" sz="1600" b="1" dirty="0">
                <a:solidFill>
                  <a:schemeClr val="tx1"/>
                </a:solidFill>
                <a:latin typeface="Open Sans"/>
                <a:cs typeface="Arial" charset="0"/>
              </a:rPr>
              <a:t>Kazalnik rezultata: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sl-SI" sz="1600" dirty="0">
                <a:solidFill>
                  <a:schemeClr val="tx1"/>
                </a:solidFill>
                <a:latin typeface="Open Sans"/>
                <a:cs typeface="Arial" charset="0"/>
              </a:rPr>
              <a:t>Povečano število obiskovalcev v območjih kulturne in naravne dediščine v programskem območju /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hr-HR" sz="1600" b="1" dirty="0" smtClean="0">
                <a:solidFill>
                  <a:srgbClr val="0070C0"/>
                </a:solidFill>
                <a:latin typeface="Open Sans"/>
              </a:rPr>
              <a:t>Pokazatelj rezultata: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hr-HR" sz="1600" dirty="0">
                <a:solidFill>
                  <a:srgbClr val="0070C0"/>
                </a:solidFill>
                <a:latin typeface="Open Sans"/>
              </a:rPr>
              <a:t>Povećan broj </a:t>
            </a:r>
            <a:r>
              <a:rPr lang="hr-HR" sz="1600" dirty="0" smtClean="0">
                <a:solidFill>
                  <a:srgbClr val="0070C0"/>
                </a:solidFill>
                <a:latin typeface="Open Sans"/>
              </a:rPr>
              <a:t>posjetitelja kulturnih i prirodnih odredišta baštine u programskom području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sl-SI" sz="1600" dirty="0" smtClean="0">
              <a:solidFill>
                <a:srgbClr val="000000"/>
              </a:solidFill>
              <a:latin typeface="Open Sans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sl-SI" sz="1600" b="1" dirty="0" smtClean="0">
              <a:solidFill>
                <a:srgbClr val="000000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6553200" y="4695825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67DE463-DD24-4236-8637-50B03B7DB732}" type="slidenum">
              <a:rPr lang="en-US" altLang="sl-SI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sl-SI" sz="1200">
              <a:solidFill>
                <a:srgbClr val="898989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70425" y="1223963"/>
            <a:ext cx="4198938" cy="37449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sl-SI" sz="1600" b="1" dirty="0">
                <a:solidFill>
                  <a:srgbClr val="1F497D"/>
                </a:solidFill>
                <a:latin typeface="Open Sans"/>
                <a:cs typeface="Arial" charset="0"/>
              </a:rPr>
              <a:t>Cilj 2.2.: Zaščita in obnova biotske raznovrstnosti in spodbujanje ekosistemskih storitev </a:t>
            </a:r>
            <a:r>
              <a:rPr lang="sl-SI" sz="1600" dirty="0">
                <a:solidFill>
                  <a:schemeClr val="tx2"/>
                </a:solidFill>
                <a:latin typeface="Open Sans"/>
                <a:cs typeface="Arial" charset="0"/>
              </a:rPr>
              <a:t>/</a:t>
            </a:r>
            <a:r>
              <a:rPr lang="sl-SI" sz="1600" dirty="0">
                <a:solidFill>
                  <a:srgbClr val="FF0000"/>
                </a:solidFill>
                <a:latin typeface="Open Sans"/>
                <a:cs typeface="Arial" charset="0"/>
              </a:rPr>
              <a:t> </a:t>
            </a:r>
            <a:r>
              <a:rPr lang="hr-HR" sz="1600" b="1" dirty="0">
                <a:solidFill>
                  <a:srgbClr val="0070C0"/>
                </a:solidFill>
                <a:latin typeface="Open Sans"/>
                <a:cs typeface="Arial" charset="0"/>
              </a:rPr>
              <a:t>Očuvanje i obnova biološke raznolikosti i promicanje usluga ekosustava</a:t>
            </a:r>
            <a:r>
              <a:rPr lang="sl-SI" sz="1600" dirty="0">
                <a:solidFill>
                  <a:srgbClr val="0070C0"/>
                </a:solidFill>
                <a:latin typeface="Open Sans"/>
                <a:cs typeface="Arial" charset="0"/>
              </a:rPr>
              <a:t> </a:t>
            </a:r>
            <a:r>
              <a:rPr lang="sl-SI" sz="1600" b="1" dirty="0">
                <a:solidFill>
                  <a:srgbClr val="0070C0"/>
                </a:solidFill>
                <a:latin typeface="Open Sans"/>
                <a:cs typeface="Arial" charset="0"/>
              </a:rPr>
              <a:t>(6d)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sl-SI" sz="1600" b="1" dirty="0">
              <a:solidFill>
                <a:srgbClr val="00417D"/>
              </a:solidFill>
              <a:latin typeface="Open Sans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sl-SI" sz="1600" b="1" dirty="0">
                <a:solidFill>
                  <a:schemeClr val="tx1"/>
                </a:solidFill>
                <a:latin typeface="Open Sans"/>
                <a:cs typeface="Arial" charset="0"/>
              </a:rPr>
              <a:t>Kazalnik rezultata: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sl-SI" sz="1600" dirty="0">
                <a:solidFill>
                  <a:schemeClr val="tx1"/>
                </a:solidFill>
                <a:latin typeface="Open Sans"/>
                <a:cs typeface="Arial" charset="0"/>
              </a:rPr>
              <a:t>Povečana povprečna stopnja ohranjenosti habitatnih tipov in vrst na območjih Natura 2000 v programskem območju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hr-HR" sz="1600" b="1" dirty="0">
                <a:solidFill>
                  <a:srgbClr val="0070C0"/>
                </a:solidFill>
                <a:latin typeface="Open Sans"/>
                <a:cs typeface="Arial" charset="0"/>
              </a:rPr>
              <a:t>Pokazatelj rezultata: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hr-HR" sz="1600" dirty="0">
                <a:solidFill>
                  <a:srgbClr val="0070C0"/>
                </a:solidFill>
                <a:latin typeface="Open Sans"/>
                <a:cs typeface="Arial" charset="0"/>
              </a:rPr>
              <a:t>Povećan prosječni stupanj očuvanosti staništa i vrsta Natura 2000 odredišta u programskom području</a:t>
            </a:r>
            <a:endParaRPr lang="sl-SI" sz="1600" b="1" dirty="0">
              <a:solidFill>
                <a:srgbClr val="0070C0"/>
              </a:solidFill>
              <a:latin typeface="Open Sans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 sz="1600" dirty="0">
              <a:solidFill>
                <a:schemeClr val="tx1"/>
              </a:solidFill>
              <a:latin typeface="Open Sans"/>
              <a:cs typeface="Arial" charset="0"/>
            </a:endParaRPr>
          </a:p>
        </p:txBody>
      </p:sp>
      <p:sp>
        <p:nvSpPr>
          <p:cNvPr id="30726" name="Content Placeholder 5"/>
          <p:cNvSpPr txBox="1">
            <a:spLocks/>
          </p:cNvSpPr>
          <p:nvPr/>
        </p:nvSpPr>
        <p:spPr bwMode="auto">
          <a:xfrm>
            <a:off x="2813050" y="325438"/>
            <a:ext cx="30876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sl-SI" sz="1400">
                <a:solidFill>
                  <a:schemeClr val="bg1"/>
                </a:solidFill>
              </a:rPr>
              <a:t> PO2 – Cilj 2.1. (6c), Cilj 2.2 (6d)</a:t>
            </a:r>
          </a:p>
        </p:txBody>
      </p:sp>
      <p:sp>
        <p:nvSpPr>
          <p:cNvPr id="10" name="Oval 9"/>
          <p:cNvSpPr/>
          <p:nvPr/>
        </p:nvSpPr>
        <p:spPr>
          <a:xfrm>
            <a:off x="2271713" y="708025"/>
            <a:ext cx="1082675" cy="509588"/>
          </a:xfrm>
          <a:prstGeom prst="ellipse">
            <a:avLst/>
          </a:prstGeom>
          <a:solidFill>
            <a:srgbClr val="0070C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dirty="0">
                <a:solidFill>
                  <a:schemeClr val="bg1"/>
                </a:solidFill>
                <a:latin typeface="Open Sans"/>
              </a:rPr>
              <a:t>2 cilja!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  <a:latin typeface="Open Sans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558ED5"/>
              </a:solidFill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DEF2DD-281C-48F7-8ABF-E234C66460DA}" type="slidenum">
              <a:rPr lang="en-US" altLang="sl-SI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sl-SI" sz="1200">
              <a:solidFill>
                <a:srgbClr val="898989"/>
              </a:solidFill>
            </a:endParaRPr>
          </a:p>
        </p:txBody>
      </p:sp>
      <p:sp>
        <p:nvSpPr>
          <p:cNvPr id="32771" name="Slide Number Placeholder 1"/>
          <p:cNvSpPr txBox="1">
            <a:spLocks noGrp="1"/>
          </p:cNvSpPr>
          <p:nvPr/>
        </p:nvSpPr>
        <p:spPr bwMode="auto">
          <a:xfrm>
            <a:off x="6553200" y="4695825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D44F6A9-D1B8-480E-8B60-D059CFEA647B}" type="slidenum">
              <a:rPr lang="en-US" altLang="sl-SI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sl-SI" sz="1200">
              <a:solidFill>
                <a:srgbClr val="898989"/>
              </a:solidFill>
            </a:endParaRP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80963" y="1833563"/>
            <a:ext cx="86058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400"/>
              <a:t>PO3: Zdrava, varna in dostopna obmejna območja /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l-SI" sz="2400">
                <a:solidFill>
                  <a:srgbClr val="0070C0"/>
                </a:solidFill>
              </a:rPr>
              <a:t>Zdrava, sigurna i pristupačna pogranična područja</a:t>
            </a:r>
            <a:endParaRPr lang="sl-SI" altLang="sl-SI" sz="240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sl-SI" sz="2400">
              <a:latin typeface="Calibri" panose="020F0502020204030204" pitchFamily="34" charset="0"/>
            </a:endParaRPr>
          </a:p>
        </p:txBody>
      </p:sp>
      <p:pic>
        <p:nvPicPr>
          <p:cNvPr id="32773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62263"/>
            <a:ext cx="9144000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Content Placeholder 5"/>
          <p:cNvSpPr txBox="1">
            <a:spLocks/>
          </p:cNvSpPr>
          <p:nvPr/>
        </p:nvSpPr>
        <p:spPr bwMode="auto">
          <a:xfrm>
            <a:off x="2736850" y="325438"/>
            <a:ext cx="30876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sl-SI" sz="1400">
                <a:solidFill>
                  <a:schemeClr val="bg1"/>
                </a:solidFill>
              </a:rPr>
              <a:t> PO3 – Cilj 3.1. (11)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6E76EC-FBAF-4475-A74D-BD994C6914B0}" type="slidenum">
              <a:rPr lang="en-US" altLang="sl-SI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sl-SI" sz="1200">
              <a:solidFill>
                <a:srgbClr val="898989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39725" y="1098550"/>
            <a:ext cx="4005263" cy="30035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l-SI" altLang="sl-SI" sz="1600" b="1" smtClean="0">
                <a:latin typeface="Open Sans" panose="020B0606030504020204" pitchFamily="34" charset="0"/>
              </a:rPr>
              <a:t>Cilj 3.1.: </a:t>
            </a:r>
            <a:r>
              <a:rPr lang="sl-SI" altLang="sl-SI" sz="1600" smtClean="0">
                <a:latin typeface="Open Sans" panose="020B0606030504020204" pitchFamily="34" charset="0"/>
              </a:rPr>
              <a:t>Krepitev partnerstev med javnimi organi in deležniki za zdrava, varna in dostopna čezmejna območja /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hr-HR" altLang="sl-SI" sz="1600" smtClean="0">
                <a:solidFill>
                  <a:srgbClr val="0070C0"/>
                </a:solidFill>
                <a:latin typeface="Open Sans" panose="020B0606030504020204" pitchFamily="34" charset="0"/>
              </a:rPr>
              <a:t>Cilj 3.1. </a:t>
            </a:r>
            <a:r>
              <a:rPr lang="sl-SI" altLang="sl-SI" sz="1600" smtClean="0">
                <a:solidFill>
                  <a:srgbClr val="0070C0"/>
                </a:solidFill>
                <a:latin typeface="Open Sans" panose="020B0606030504020204" pitchFamily="34" charset="0"/>
              </a:rPr>
              <a:t>Stvaranje partnerstva između tijela javne vlasti i interesnih skupina za zdravo, sigurno i pristupačno programsko područje</a:t>
            </a:r>
            <a:endParaRPr lang="sl-SI" altLang="sl-SI" sz="1600" b="1" smtClean="0">
              <a:solidFill>
                <a:srgbClr val="0070C0"/>
              </a:solidFill>
              <a:latin typeface="Open Sans" panose="020B0606030504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sl-SI" sz="1600" smtClean="0">
              <a:latin typeface="Open Sans" panose="020B0606030504020204" pitchFamily="34" charset="0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6553200" y="4695825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E3EC66F-B184-4699-9D32-65AA9664D250}" type="slidenum">
              <a:rPr lang="en-US" altLang="sl-SI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sl-SI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sp>
        <p:nvSpPr>
          <p:cNvPr id="34822" name="Content Placeholder 5"/>
          <p:cNvSpPr>
            <a:spLocks noGrp="1"/>
          </p:cNvSpPr>
          <p:nvPr>
            <p:ph idx="13"/>
          </p:nvPr>
        </p:nvSpPr>
        <p:spPr>
          <a:xfrm>
            <a:off x="2584450" y="361950"/>
            <a:ext cx="3087688" cy="374650"/>
          </a:xfrm>
        </p:spPr>
        <p:txBody>
          <a:bodyPr/>
          <a:lstStyle/>
          <a:p>
            <a:pPr eaLnBrk="1" hangingPunct="1"/>
            <a:r>
              <a:rPr lang="en-US" altLang="sl-SI" smtClean="0">
                <a:latin typeface="Open Sans" panose="020B0606030504020204" pitchFamily="34" charset="0"/>
              </a:rPr>
              <a:t>PO1 – Cilj 3.1. (11)</a:t>
            </a:r>
          </a:p>
          <a:p>
            <a:pPr eaLnBrk="1" hangingPunct="1"/>
            <a:endParaRPr lang="en-US" altLang="sl-SI" smtClean="0">
              <a:latin typeface="Open Sans" panose="020B0606030504020204" pitchFamily="34" charset="0"/>
            </a:endParaRPr>
          </a:p>
        </p:txBody>
      </p:sp>
      <p:sp>
        <p:nvSpPr>
          <p:cNvPr id="34823" name="PoljeZBesedilom 12"/>
          <p:cNvSpPr txBox="1">
            <a:spLocks noChangeArrowheads="1"/>
          </p:cNvSpPr>
          <p:nvPr/>
        </p:nvSpPr>
        <p:spPr bwMode="auto">
          <a:xfrm>
            <a:off x="4614863" y="1184275"/>
            <a:ext cx="42640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b="1"/>
              <a:t>Kazalnik rezultata</a:t>
            </a:r>
            <a:r>
              <a:rPr lang="sl-SI" altLang="sl-SI" sz="1600"/>
              <a:t>: Povečana raven kakovosti sodelovanja na področju zdravstva, socialnega varstva, storitve varnosti in mobilnosti v programskem območju</a:t>
            </a:r>
            <a:endParaRPr lang="sl-SI" altLang="sl-SI" sz="160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l-SI" sz="1600" b="1">
                <a:solidFill>
                  <a:srgbClr val="0070C0"/>
                </a:solidFill>
              </a:rPr>
              <a:t>Pokazatelj rezultata: </a:t>
            </a:r>
            <a:r>
              <a:rPr lang="hr-HR" altLang="sl-SI" sz="1600">
                <a:solidFill>
                  <a:srgbClr val="0070C0"/>
                </a:solidFill>
              </a:rPr>
              <a:t>Povećanje kvalitete suradnje u području zdravlja, socijalne skrbi, sigurnosti i mobilnih službi unutar programskog područja </a:t>
            </a:r>
            <a:endParaRPr lang="sl-SI" altLang="sl-SI" sz="16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F42796-513C-487B-9DB7-8262AE4E3C91}" type="slidenum">
              <a:rPr lang="en-US" altLang="sl-SI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sl-SI" sz="1200">
              <a:solidFill>
                <a:srgbClr val="898989"/>
              </a:solidFill>
            </a:endParaRP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sl-SI" sz="1200" smtClean="0">
              <a:solidFill>
                <a:srgbClr val="898989"/>
              </a:solidFill>
              <a:cs typeface="Open Sans" panose="020B0606030504020204" pitchFamily="34" charset="0"/>
            </a:endParaRPr>
          </a:p>
        </p:txBody>
      </p:sp>
      <p:sp>
        <p:nvSpPr>
          <p:cNvPr id="36868" name="Title 1"/>
          <p:cNvSpPr>
            <a:spLocks noGrp="1"/>
          </p:cNvSpPr>
          <p:nvPr>
            <p:ph type="title"/>
          </p:nvPr>
        </p:nvSpPr>
        <p:spPr>
          <a:xfrm>
            <a:off x="261938" y="1266825"/>
            <a:ext cx="8520112" cy="2444750"/>
          </a:xfrm>
        </p:spPr>
        <p:txBody>
          <a:bodyPr/>
          <a:lstStyle/>
          <a:p>
            <a:r>
              <a:rPr lang="sl-SI" altLang="sl-SI" sz="2000" b="0" smtClean="0">
                <a:solidFill>
                  <a:schemeClr val="accent1"/>
                </a:solidFill>
                <a:latin typeface="Open Sans" panose="020B0606030504020204" pitchFamily="34" charset="0"/>
              </a:rPr>
              <a:t/>
            </a:r>
            <a:br>
              <a:rPr lang="sl-SI" altLang="sl-SI" sz="2000" b="0" smtClean="0">
                <a:solidFill>
                  <a:schemeClr val="accent1"/>
                </a:solidFill>
                <a:latin typeface="Open Sans" panose="020B0606030504020204" pitchFamily="34" charset="0"/>
              </a:rPr>
            </a:br>
            <a:r>
              <a:rPr lang="sl-SI" altLang="sl-SI" sz="2000" b="0" smtClean="0">
                <a:solidFill>
                  <a:schemeClr val="accent1"/>
                </a:solidFill>
                <a:latin typeface="Open Sans" panose="020B0606030504020204" pitchFamily="34" charset="0"/>
              </a:rPr>
              <a:t/>
            </a:r>
            <a:br>
              <a:rPr lang="sl-SI" altLang="sl-SI" sz="2000" b="0" smtClean="0">
                <a:solidFill>
                  <a:schemeClr val="accent1"/>
                </a:solidFill>
                <a:latin typeface="Open Sans" panose="020B0606030504020204" pitchFamily="34" charset="0"/>
              </a:rPr>
            </a:br>
            <a:r>
              <a:rPr lang="sl-SI" altLang="sl-SI" sz="2000" b="0" smtClean="0">
                <a:solidFill>
                  <a:schemeClr val="accent1"/>
                </a:solidFill>
                <a:latin typeface="Open Sans" panose="020B0606030504020204" pitchFamily="34" charset="0"/>
              </a:rPr>
              <a:t/>
            </a:r>
            <a:br>
              <a:rPr lang="sl-SI" altLang="sl-SI" sz="2000" b="0" smtClean="0">
                <a:solidFill>
                  <a:schemeClr val="accent1"/>
                </a:solidFill>
                <a:latin typeface="Open Sans" panose="020B0606030504020204" pitchFamily="34" charset="0"/>
              </a:rPr>
            </a:br>
            <a:r>
              <a:rPr lang="sl-SI" altLang="sl-SI" sz="1900" smtClean="0">
                <a:latin typeface="Open Sans" panose="020B0606030504020204" pitchFamily="34" charset="0"/>
              </a:rPr>
              <a:t>Se razlikujejo glede na cilj </a:t>
            </a:r>
            <a:r>
              <a:rPr lang="en-US" altLang="sl-SI" sz="1900" smtClean="0">
                <a:latin typeface="Open Sans" panose="020B0606030504020204" pitchFamily="34" charset="0"/>
              </a:rPr>
              <a:t>/</a:t>
            </a:r>
            <a:r>
              <a:rPr lang="sl-SI" altLang="sl-SI" sz="1900" smtClean="0">
                <a:latin typeface="Open Sans" panose="020B0606030504020204" pitchFamily="34" charset="0"/>
              </a:rPr>
              <a:t> </a:t>
            </a:r>
            <a:r>
              <a:rPr lang="sl-SI" altLang="sl-SI" sz="1900" smtClean="0">
                <a:solidFill>
                  <a:srgbClr val="0070C0"/>
                </a:solidFill>
                <a:latin typeface="Open Sans" panose="020B0606030504020204" pitchFamily="34" charset="0"/>
              </a:rPr>
              <a:t>Razlikuju se ovisno o ciljevima</a:t>
            </a:r>
            <a:r>
              <a:rPr lang="sl-SI" altLang="sl-SI" sz="1900" i="1" smtClean="0">
                <a:solidFill>
                  <a:srgbClr val="00B050"/>
                </a:solidFill>
                <a:latin typeface="Open Sans" panose="020B0606030504020204" pitchFamily="34" charset="0"/>
              </a:rPr>
              <a:t/>
            </a:r>
            <a:br>
              <a:rPr lang="sl-SI" altLang="sl-SI" sz="1900" i="1" smtClean="0">
                <a:solidFill>
                  <a:srgbClr val="00B050"/>
                </a:solidFill>
                <a:latin typeface="Open Sans" panose="020B0606030504020204" pitchFamily="34" charset="0"/>
              </a:rPr>
            </a:br>
            <a:r>
              <a:rPr lang="sl-SI" altLang="sl-SI" sz="1900" b="0" i="1" smtClean="0">
                <a:solidFill>
                  <a:srgbClr val="00B050"/>
                </a:solidFill>
                <a:latin typeface="Open Sans" panose="020B0606030504020204" pitchFamily="34" charset="0"/>
              </a:rPr>
              <a:t/>
            </a:r>
            <a:br>
              <a:rPr lang="sl-SI" altLang="sl-SI" sz="1900" b="0" i="1" smtClean="0">
                <a:solidFill>
                  <a:srgbClr val="00B050"/>
                </a:solidFill>
                <a:latin typeface="Open Sans" panose="020B0606030504020204" pitchFamily="34" charset="0"/>
              </a:rPr>
            </a:br>
            <a:r>
              <a:rPr lang="sl-SI" altLang="sl-SI" sz="2000" b="0" smtClean="0">
                <a:latin typeface="Open Sans" panose="020B0606030504020204" pitchFamily="34" charset="0"/>
              </a:rPr>
              <a:t>Nacionalni, regionalni in lokalni organi / </a:t>
            </a:r>
            <a:r>
              <a:rPr lang="sl-SI" altLang="sl-SI" sz="2000" b="0" smtClean="0">
                <a:solidFill>
                  <a:schemeClr val="tx2"/>
                </a:solidFill>
                <a:latin typeface="Open Sans" panose="020B0606030504020204" pitchFamily="34" charset="0"/>
              </a:rPr>
              <a:t/>
            </a:r>
            <a:br>
              <a:rPr lang="sl-SI" altLang="sl-SI" sz="2000" b="0" smtClean="0">
                <a:solidFill>
                  <a:schemeClr val="tx2"/>
                </a:solidFill>
                <a:latin typeface="Open Sans" panose="020B0606030504020204" pitchFamily="34" charset="0"/>
              </a:rPr>
            </a:br>
            <a:r>
              <a:rPr lang="pl-PL" altLang="sl-SI" sz="2000" b="0" smtClean="0">
                <a:solidFill>
                  <a:srgbClr val="0070C0"/>
                </a:solidFill>
                <a:latin typeface="Open Sans" panose="020B0606030504020204" pitchFamily="34" charset="0"/>
              </a:rPr>
              <a:t>Nacionalna, regionalna i lokalna vlast</a:t>
            </a:r>
            <a:r>
              <a:rPr lang="sl-SI" altLang="sl-SI" sz="2000" b="0" smtClean="0">
                <a:solidFill>
                  <a:srgbClr val="00B050"/>
                </a:solidFill>
                <a:latin typeface="Open Sans" panose="020B0606030504020204" pitchFamily="34" charset="0"/>
              </a:rPr>
              <a:t/>
            </a:r>
            <a:br>
              <a:rPr lang="sl-SI" altLang="sl-SI" sz="2000" b="0" smtClean="0">
                <a:solidFill>
                  <a:srgbClr val="00B050"/>
                </a:solidFill>
                <a:latin typeface="Open Sans" panose="020B0606030504020204" pitchFamily="34" charset="0"/>
              </a:rPr>
            </a:br>
            <a:r>
              <a:rPr lang="sl-SI" altLang="sl-SI" sz="2000" b="0" smtClean="0">
                <a:solidFill>
                  <a:schemeClr val="accent1"/>
                </a:solidFill>
                <a:latin typeface="Open Sans" panose="020B0606030504020204" pitchFamily="34" charset="0"/>
              </a:rPr>
              <a:t/>
            </a:r>
            <a:br>
              <a:rPr lang="sl-SI" altLang="sl-SI" sz="2000" b="0" smtClean="0">
                <a:solidFill>
                  <a:schemeClr val="accent1"/>
                </a:solidFill>
                <a:latin typeface="Open Sans" panose="020B0606030504020204" pitchFamily="34" charset="0"/>
              </a:rPr>
            </a:br>
            <a:r>
              <a:rPr lang="sl-SI" altLang="sl-SI" sz="2000" b="0" smtClean="0">
                <a:latin typeface="Open Sans" panose="020B0606030504020204" pitchFamily="34" charset="0"/>
              </a:rPr>
              <a:t>Neprofitne organizacije, ustanovljene po javnem ali zasebnem pravu – pravne osebe, delujejo na relevantnem področju / </a:t>
            </a:r>
            <a:r>
              <a:rPr lang="sl-SI" altLang="sl-SI" sz="2000" b="0" smtClean="0">
                <a:solidFill>
                  <a:srgbClr val="0070C0"/>
                </a:solidFill>
                <a:latin typeface="Open Sans" panose="020B0606030504020204" pitchFamily="34" charset="0"/>
              </a:rPr>
              <a:t>Neprofitne organizacije osnovane od javnih ili privatnih osoba – pravne osobe, dijeluju na relevantnom području</a:t>
            </a:r>
            <a:r>
              <a:rPr lang="sl-SI" altLang="sl-SI" sz="2000" b="0" smtClean="0">
                <a:solidFill>
                  <a:srgbClr val="00B050"/>
                </a:solidFill>
                <a:latin typeface="Open Sans" panose="020B0606030504020204" pitchFamily="34" charset="0"/>
              </a:rPr>
              <a:t/>
            </a:r>
            <a:br>
              <a:rPr lang="sl-SI" altLang="sl-SI" sz="2000" b="0" smtClean="0">
                <a:solidFill>
                  <a:srgbClr val="00B050"/>
                </a:solidFill>
                <a:latin typeface="Open Sans" panose="020B0606030504020204" pitchFamily="34" charset="0"/>
              </a:rPr>
            </a:br>
            <a:r>
              <a:rPr lang="sl-SI" altLang="sl-SI" sz="2000" b="0" smtClean="0">
                <a:solidFill>
                  <a:srgbClr val="00B050"/>
                </a:solidFill>
                <a:latin typeface="Open Sans" panose="020B0606030504020204" pitchFamily="34" charset="0"/>
              </a:rPr>
              <a:t/>
            </a:r>
            <a:br>
              <a:rPr lang="sl-SI" altLang="sl-SI" sz="2000" b="0" smtClean="0">
                <a:solidFill>
                  <a:srgbClr val="00B050"/>
                </a:solidFill>
                <a:latin typeface="Open Sans" panose="020B0606030504020204" pitchFamily="34" charset="0"/>
              </a:rPr>
            </a:br>
            <a:r>
              <a:rPr lang="sl-SI" altLang="sl-SI" sz="2000" b="0" smtClean="0">
                <a:latin typeface="Open Sans" panose="020B0606030504020204" pitchFamily="34" charset="0"/>
              </a:rPr>
              <a:t>Mala in srednje velika podjetja </a:t>
            </a:r>
            <a:r>
              <a:rPr lang="sl-SI" altLang="sl-SI" sz="2000" smtClean="0">
                <a:latin typeface="Open Sans" panose="020B0606030504020204" pitchFamily="34" charset="0"/>
              </a:rPr>
              <a:t>/ </a:t>
            </a:r>
            <a:r>
              <a:rPr lang="sl-SI" altLang="sl-SI" sz="2000" b="0" smtClean="0">
                <a:solidFill>
                  <a:srgbClr val="0070C0"/>
                </a:solidFill>
                <a:latin typeface="Open Sans" panose="020B0606030504020204" pitchFamily="34" charset="0"/>
              </a:rPr>
              <a:t>Mala i srednja poduzeća</a:t>
            </a:r>
            <a:r>
              <a:rPr lang="sl-SI" altLang="sl-SI" sz="2000" b="0" smtClean="0">
                <a:solidFill>
                  <a:srgbClr val="00B050"/>
                </a:solidFill>
                <a:latin typeface="Open Sans" panose="020B0606030504020204" pitchFamily="34" charset="0"/>
              </a:rPr>
              <a:t/>
            </a:r>
            <a:br>
              <a:rPr lang="sl-SI" altLang="sl-SI" sz="2000" b="0" smtClean="0">
                <a:solidFill>
                  <a:srgbClr val="00B050"/>
                </a:solidFill>
                <a:latin typeface="Open Sans" panose="020B0606030504020204" pitchFamily="34" charset="0"/>
              </a:rPr>
            </a:br>
            <a:r>
              <a:rPr lang="sl-SI" altLang="sl-SI" sz="2000" i="1" smtClean="0">
                <a:solidFill>
                  <a:srgbClr val="00417D"/>
                </a:solidFill>
                <a:latin typeface="Open Sans" panose="020B0606030504020204" pitchFamily="34" charset="0"/>
              </a:rPr>
              <a:t/>
            </a:r>
            <a:br>
              <a:rPr lang="sl-SI" altLang="sl-SI" sz="2000" i="1" smtClean="0">
                <a:solidFill>
                  <a:srgbClr val="00417D"/>
                </a:solidFill>
                <a:latin typeface="Open Sans" panose="020B0606030504020204" pitchFamily="34" charset="0"/>
              </a:rPr>
            </a:br>
            <a:endParaRPr lang="en-US" altLang="sl-SI" sz="2000" smtClean="0">
              <a:latin typeface="Open Sans" panose="020B0606030504020204" pitchFamily="34" charset="0"/>
            </a:endParaRPr>
          </a:p>
        </p:txBody>
      </p:sp>
      <p:sp>
        <p:nvSpPr>
          <p:cNvPr id="36869" name="Content Placeholder 5"/>
          <p:cNvSpPr txBox="1">
            <a:spLocks/>
          </p:cNvSpPr>
          <p:nvPr/>
        </p:nvSpPr>
        <p:spPr bwMode="auto">
          <a:xfrm>
            <a:off x="2813050" y="325438"/>
            <a:ext cx="30876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sl-SI" sz="1400">
                <a:solidFill>
                  <a:schemeClr val="bg1"/>
                </a:solidFill>
              </a:rPr>
              <a:t> </a:t>
            </a:r>
            <a:r>
              <a:rPr lang="sl-SI" altLang="sl-SI" sz="1400">
                <a:solidFill>
                  <a:schemeClr val="bg1"/>
                </a:solidFill>
              </a:rPr>
              <a:t>Upravičenci / korisnici</a:t>
            </a:r>
            <a:endParaRPr lang="en-US" altLang="sl-SI" sz="1400">
              <a:solidFill>
                <a:schemeClr val="bg1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4814888" y="1520825"/>
            <a:ext cx="847725" cy="75406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altLang="sl-SI" sz="1600" dirty="0">
                <a:solidFill>
                  <a:schemeClr val="bg1"/>
                </a:solidFill>
              </a:rPr>
              <a:t>6c, 6d, 11</a:t>
            </a:r>
            <a:endParaRPr lang="sl-SI" sz="1600" dirty="0">
              <a:solidFill>
                <a:schemeClr val="bg1"/>
              </a:solidFill>
            </a:endParaRPr>
          </a:p>
        </p:txBody>
      </p:sp>
      <p:pic>
        <p:nvPicPr>
          <p:cNvPr id="3687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5400" y="3008313"/>
            <a:ext cx="96361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lipsa 8"/>
          <p:cNvSpPr/>
          <p:nvPr/>
        </p:nvSpPr>
        <p:spPr>
          <a:xfrm>
            <a:off x="6799263" y="3940175"/>
            <a:ext cx="846137" cy="75406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altLang="sl-SI" sz="1600" dirty="0">
                <a:solidFill>
                  <a:schemeClr val="bg1"/>
                </a:solidFill>
              </a:rPr>
              <a:t>6c</a:t>
            </a:r>
            <a:endParaRPr lang="sl-SI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grada vsebine 3"/>
          <p:cNvSpPr>
            <a:spLocks noGrp="1"/>
          </p:cNvSpPr>
          <p:nvPr>
            <p:ph idx="13"/>
          </p:nvPr>
        </p:nvSpPr>
        <p:spPr>
          <a:xfrm>
            <a:off x="2584450" y="361950"/>
            <a:ext cx="3087688" cy="374650"/>
          </a:xfrm>
        </p:spPr>
        <p:txBody>
          <a:bodyPr/>
          <a:lstStyle/>
          <a:p>
            <a:endParaRPr lang="sl-SI" altLang="sl-SI" smtClean="0">
              <a:latin typeface="Open Sans" panose="020B0606030504020204" pitchFamily="34" charset="0"/>
            </a:endParaRPr>
          </a:p>
        </p:txBody>
      </p:sp>
      <p:sp>
        <p:nvSpPr>
          <p:cNvPr id="38915" name="Ograda številke diapozitiva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179BD4-C151-453C-B4A8-D3997B9612B4}" type="slidenum">
              <a:rPr lang="en-US" altLang="sl-SI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sl-SI" sz="1200">
              <a:solidFill>
                <a:srgbClr val="898989"/>
              </a:solidFill>
            </a:endParaRPr>
          </a:p>
        </p:txBody>
      </p:sp>
      <p:sp>
        <p:nvSpPr>
          <p:cNvPr id="3891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1800" smtClean="0">
                <a:latin typeface="Open Sans" panose="020B0606030504020204" pitchFamily="34" charset="0"/>
              </a:rPr>
              <a:t>Razlike programskega obdobja 2014-2020 </a:t>
            </a:r>
            <a:br>
              <a:rPr lang="sl-SI" altLang="sl-SI" sz="1800" smtClean="0">
                <a:latin typeface="Open Sans" panose="020B0606030504020204" pitchFamily="34" charset="0"/>
              </a:rPr>
            </a:br>
            <a:r>
              <a:rPr lang="sl-SI" altLang="sl-SI" sz="1800" smtClean="0">
                <a:latin typeface="Open Sans" panose="020B0606030504020204" pitchFamily="34" charset="0"/>
              </a:rPr>
              <a:t>v primerjavi z obdobjem 2007-2013 / </a:t>
            </a:r>
            <a:r>
              <a:rPr lang="sl-SI" altLang="sl-SI" sz="1800" smtClean="0">
                <a:solidFill>
                  <a:srgbClr val="0070C0"/>
                </a:solidFill>
                <a:latin typeface="Open Sans" panose="020B0606030504020204" pitchFamily="34" charset="0"/>
              </a:rPr>
              <a:t>Ra</a:t>
            </a:r>
            <a:r>
              <a:rPr lang="en-US" altLang="en-US" sz="1800" smtClean="0">
                <a:solidFill>
                  <a:srgbClr val="0070C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zlik</a:t>
            </a:r>
            <a:r>
              <a:rPr lang="sl-SI" altLang="en-US" sz="1800" smtClean="0">
                <a:solidFill>
                  <a:srgbClr val="0070C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1800" smtClean="0">
                <a:solidFill>
                  <a:srgbClr val="0070C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 u programskom razdoblju 2014-2020 u odnosu na 2007-2013</a:t>
            </a:r>
            <a:endParaRPr lang="sl-SI" altLang="sl-SI" sz="1800" smtClean="0">
              <a:solidFill>
                <a:srgbClr val="0070C0"/>
              </a:solidFill>
              <a:latin typeface="Open Sans" panose="020B0606030504020204" pitchFamily="34" charset="0"/>
            </a:endParaRPr>
          </a:p>
        </p:txBody>
      </p:sp>
      <p:sp>
        <p:nvSpPr>
          <p:cNvPr id="38917" name="Označba mesta vsebine 2"/>
          <p:cNvSpPr>
            <a:spLocks noGrp="1"/>
          </p:cNvSpPr>
          <p:nvPr>
            <p:ph idx="1"/>
          </p:nvPr>
        </p:nvSpPr>
        <p:spPr>
          <a:xfrm>
            <a:off x="457200" y="2065338"/>
            <a:ext cx="8229600" cy="2630487"/>
          </a:xfrm>
        </p:spPr>
        <p:txBody>
          <a:bodyPr/>
          <a:lstStyle/>
          <a:p>
            <a:r>
              <a:rPr lang="sl-SI" altLang="sl-SI" sz="1400" b="1" smtClean="0">
                <a:latin typeface="Open Sans" panose="020B0606030504020204" pitchFamily="34" charset="0"/>
              </a:rPr>
              <a:t>pravna podlaga /</a:t>
            </a:r>
            <a:r>
              <a:rPr lang="en-US" altLang="en-US" sz="1400" b="1" smtClean="0"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 </a:t>
            </a:r>
            <a:r>
              <a:rPr lang="sl-SI" altLang="en-US" sz="1400" b="1" smtClean="0">
                <a:solidFill>
                  <a:srgbClr val="0070C0"/>
                </a:solidFill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pravna osnova</a:t>
            </a:r>
            <a:endParaRPr lang="sl-SI" altLang="sl-SI" sz="1400" b="1" smtClean="0">
              <a:solidFill>
                <a:srgbClr val="0070C0"/>
              </a:solidFill>
              <a:latin typeface="Open Sans" panose="020B0606030504020204" pitchFamily="34" charset="0"/>
            </a:endParaRPr>
          </a:p>
          <a:p>
            <a:r>
              <a:rPr lang="sl-SI" altLang="sl-SI" sz="1400" b="1" smtClean="0">
                <a:latin typeface="Open Sans" panose="020B0606030504020204" pitchFamily="34" charset="0"/>
              </a:rPr>
              <a:t>sredstva / </a:t>
            </a:r>
            <a:r>
              <a:rPr lang="sl-SI" altLang="sl-SI" sz="1400" b="1" smtClean="0">
                <a:solidFill>
                  <a:srgbClr val="0070C0"/>
                </a:solidFill>
                <a:latin typeface="Open Sans" panose="020B0606030504020204" pitchFamily="34" charset="0"/>
              </a:rPr>
              <a:t>sredstva</a:t>
            </a:r>
          </a:p>
          <a:p>
            <a:r>
              <a:rPr lang="sl-SI" altLang="sl-SI" sz="1400" b="1" smtClean="0">
                <a:latin typeface="Open Sans" panose="020B0606030504020204" pitchFamily="34" charset="0"/>
              </a:rPr>
              <a:t>informacijska tehnologija /</a:t>
            </a:r>
            <a:r>
              <a:rPr lang="en-US" altLang="en-US" sz="1400" b="1" smtClean="0"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 </a:t>
            </a:r>
            <a:r>
              <a:rPr lang="sl-SI" altLang="en-US" sz="1400" b="1" smtClean="0">
                <a:solidFill>
                  <a:srgbClr val="0070C0"/>
                </a:solidFill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informacijska tehnologija</a:t>
            </a:r>
            <a:endParaRPr lang="sl-SI" altLang="sl-SI" sz="1400" b="1" smtClean="0">
              <a:solidFill>
                <a:srgbClr val="0070C0"/>
              </a:solidFill>
              <a:latin typeface="Open Sans" panose="020B0606030504020204" pitchFamily="34" charset="0"/>
            </a:endParaRPr>
          </a:p>
          <a:p>
            <a:r>
              <a:rPr lang="sl-SI" altLang="sl-SI" sz="1400" b="1" smtClean="0">
                <a:latin typeface="Open Sans" panose="020B0606030504020204" pitchFamily="34" charset="0"/>
              </a:rPr>
              <a:t>tematska osredotočenost – cilji /</a:t>
            </a:r>
            <a:r>
              <a:rPr lang="en-US" altLang="en-US" sz="1400" b="1" smtClean="0"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 </a:t>
            </a:r>
            <a:r>
              <a:rPr lang="sl-SI" altLang="en-US" sz="1400" b="1" smtClean="0">
                <a:solidFill>
                  <a:srgbClr val="0070C0"/>
                </a:solidFill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tematska koncentracija - ciljevi</a:t>
            </a:r>
            <a:endParaRPr lang="sl-SI" altLang="sl-SI" sz="1400" b="1" smtClean="0">
              <a:solidFill>
                <a:srgbClr val="0070C0"/>
              </a:solidFill>
              <a:latin typeface="Open Sans" panose="020B0606030504020204" pitchFamily="34" charset="0"/>
            </a:endParaRPr>
          </a:p>
          <a:p>
            <a:pPr eaLnBrk="1" hangingPunct="1"/>
            <a:r>
              <a:rPr lang="sl-SI" altLang="sl-SI" sz="1400" b="1" smtClean="0">
                <a:latin typeface="Open Sans" panose="020B0606030504020204" pitchFamily="34" charset="0"/>
              </a:rPr>
              <a:t>predvideni razpisi /</a:t>
            </a:r>
            <a:r>
              <a:rPr lang="en-US" altLang="en-US" sz="1400" b="1" smtClean="0"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 </a:t>
            </a:r>
            <a:r>
              <a:rPr lang="sl-SI" altLang="en-US" sz="1400" b="1" smtClean="0">
                <a:solidFill>
                  <a:srgbClr val="0070C0"/>
                </a:solidFill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predviđeni pozivi</a:t>
            </a:r>
            <a:endParaRPr lang="sl-SI" altLang="sl-SI" sz="1400" b="1" smtClean="0">
              <a:solidFill>
                <a:srgbClr val="0070C0"/>
              </a:solidFill>
              <a:latin typeface="Open Sans" panose="020B0606030504020204" pitchFamily="34" charset="0"/>
            </a:endParaRPr>
          </a:p>
          <a:p>
            <a:pPr eaLnBrk="1" hangingPunct="1"/>
            <a:r>
              <a:rPr lang="sl-SI" altLang="sl-SI" sz="1400" b="1" smtClean="0">
                <a:latin typeface="Open Sans" panose="020B0606030504020204" pitchFamily="34" charset="0"/>
              </a:rPr>
              <a:t>upravičeni stroški glede na zakonodajo /</a:t>
            </a:r>
            <a:r>
              <a:rPr lang="en-US" altLang="en-US" sz="1400" b="1" smtClean="0"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 </a:t>
            </a:r>
            <a:r>
              <a:rPr lang="sl-SI" altLang="en-US" sz="1400" b="1" smtClean="0">
                <a:solidFill>
                  <a:srgbClr val="0070C0"/>
                </a:solidFill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prihvatljivi troškovi u odnosu na zakonodavstvo</a:t>
            </a:r>
          </a:p>
          <a:p>
            <a:pPr eaLnBrk="1" hangingPunct="1"/>
            <a:r>
              <a:rPr lang="sl-SI" altLang="sl-SI" sz="1400" b="1" smtClean="0">
                <a:latin typeface="Open Sans" panose="020B0606030504020204" pitchFamily="34" charset="0"/>
              </a:rPr>
              <a:t>možnost pritožbe / </a:t>
            </a:r>
            <a:r>
              <a:rPr lang="sl-SI" altLang="sl-SI" sz="1400" b="1" smtClean="0">
                <a:solidFill>
                  <a:srgbClr val="0070C0"/>
                </a:solidFill>
                <a:latin typeface="Open Sans" panose="020B0606030504020204" pitchFamily="34" charset="0"/>
              </a:rPr>
              <a:t>mogučnost pritužbe</a:t>
            </a:r>
          </a:p>
          <a:p>
            <a:pPr eaLnBrk="1" hangingPunct="1"/>
            <a:r>
              <a:rPr lang="sl-SI" altLang="sl-SI" sz="1400" b="1" smtClean="0">
                <a:latin typeface="Open Sans" panose="020B0606030504020204" pitchFamily="34" charset="0"/>
              </a:rPr>
              <a:t>programske strukture in njihove vloge /</a:t>
            </a:r>
            <a:r>
              <a:rPr lang="en-US" altLang="en-US" sz="1400" b="1" smtClean="0"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 </a:t>
            </a:r>
            <a:r>
              <a:rPr lang="sl-SI" altLang="en-US" sz="1400" b="1" smtClean="0">
                <a:solidFill>
                  <a:srgbClr val="0070C0"/>
                </a:solidFill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programske strukture i njihove uloge</a:t>
            </a:r>
            <a:endParaRPr lang="sl-SI" altLang="sl-SI" sz="2400" smtClean="0">
              <a:solidFill>
                <a:srgbClr val="0070C0"/>
              </a:solidFill>
              <a:latin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grada vsebine 3"/>
          <p:cNvSpPr>
            <a:spLocks noGrp="1"/>
          </p:cNvSpPr>
          <p:nvPr>
            <p:ph idx="13"/>
          </p:nvPr>
        </p:nvSpPr>
        <p:spPr>
          <a:xfrm>
            <a:off x="2584450" y="361950"/>
            <a:ext cx="3087688" cy="374650"/>
          </a:xfrm>
        </p:spPr>
        <p:txBody>
          <a:bodyPr/>
          <a:lstStyle/>
          <a:p>
            <a:endParaRPr lang="sl-SI" altLang="sl-SI" smtClean="0">
              <a:latin typeface="Open Sans" panose="020B0606030504020204" pitchFamily="34" charset="0"/>
            </a:endParaRPr>
          </a:p>
        </p:txBody>
      </p:sp>
      <p:sp>
        <p:nvSpPr>
          <p:cNvPr id="39939" name="Ograda številke diapozitiva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770E20-72A8-464F-8929-2B72BB55C5F6}" type="slidenum">
              <a:rPr lang="en-US" altLang="sl-SI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sl-SI" sz="1200">
              <a:solidFill>
                <a:srgbClr val="898989"/>
              </a:solidFill>
            </a:endParaRPr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36513" y="815975"/>
            <a:ext cx="7640637" cy="4778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l-SI" sz="1800" dirty="0" smtClean="0"/>
              <a:t>Intervencijska logika programa/projektov / </a:t>
            </a:r>
            <a:r>
              <a:rPr lang="sl-SI" sz="1800" dirty="0" smtClean="0">
                <a:solidFill>
                  <a:srgbClr val="0070C0"/>
                </a:solidFill>
              </a:rPr>
              <a:t>Logika programske/projektne </a:t>
            </a:r>
            <a:r>
              <a:rPr lang="sl-SI" sz="1800" dirty="0">
                <a:solidFill>
                  <a:srgbClr val="0070C0"/>
                </a:solidFill>
              </a:rPr>
              <a:t>intervencije</a:t>
            </a:r>
          </a:p>
        </p:txBody>
      </p:sp>
      <p:sp>
        <p:nvSpPr>
          <p:cNvPr id="39941" name="Polje z besedilom 102"/>
          <p:cNvSpPr txBox="1">
            <a:spLocks noChangeArrowheads="1"/>
          </p:cNvSpPr>
          <p:nvPr/>
        </p:nvSpPr>
        <p:spPr bwMode="auto">
          <a:xfrm>
            <a:off x="3175" y="3175"/>
            <a:ext cx="15906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sl-SI" altLang="sl-SI" sz="1800" b="1" noProof="1">
                <a:solidFill>
                  <a:srgbClr val="002060"/>
                </a:solidFill>
                <a:latin typeface="Calibri" panose="020F0502020204030204" pitchFamily="34" charset="0"/>
              </a:rPr>
              <a:t>PROGRAM</a:t>
            </a:r>
            <a:endParaRPr lang="sl-SI" altLang="sl-SI" sz="1800">
              <a:latin typeface="Arial" panose="020B0604020202020204" pitchFamily="34" charset="0"/>
            </a:endParaRPr>
          </a:p>
        </p:txBody>
      </p:sp>
      <p:sp>
        <p:nvSpPr>
          <p:cNvPr id="39942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>
              <a:latin typeface="Arial" panose="020B0604020202020204" pitchFamily="34" charset="0"/>
            </a:endParaRPr>
          </a:p>
        </p:txBody>
      </p:sp>
      <p:sp>
        <p:nvSpPr>
          <p:cNvPr id="39943" name="Rectangle 2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1800">
              <a:latin typeface="Arial" panose="020B0604020202020204" pitchFamily="34" charset="0"/>
            </a:endParaRPr>
          </a:p>
        </p:txBody>
      </p:sp>
      <p:grpSp>
        <p:nvGrpSpPr>
          <p:cNvPr id="39944" name="Group 28"/>
          <p:cNvGrpSpPr>
            <a:grpSpLocks noChangeAspect="1"/>
          </p:cNvGrpSpPr>
          <p:nvPr/>
        </p:nvGrpSpPr>
        <p:grpSpPr bwMode="auto">
          <a:xfrm>
            <a:off x="1865313" y="1120775"/>
            <a:ext cx="5021262" cy="3892550"/>
            <a:chOff x="1233" y="678"/>
            <a:chExt cx="3163" cy="2452"/>
          </a:xfrm>
        </p:grpSpPr>
        <p:sp>
          <p:nvSpPr>
            <p:cNvPr id="39945" name="AutoShape 27"/>
            <p:cNvSpPr>
              <a:spLocks noChangeAspect="1" noChangeArrowheads="1" noTextEdit="1"/>
            </p:cNvSpPr>
            <p:nvPr/>
          </p:nvSpPr>
          <p:spPr bwMode="auto">
            <a:xfrm>
              <a:off x="1234" y="679"/>
              <a:ext cx="3162" cy="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9946" name="Rectangle 29"/>
            <p:cNvSpPr>
              <a:spLocks noChangeArrowheads="1"/>
            </p:cNvSpPr>
            <p:nvPr/>
          </p:nvSpPr>
          <p:spPr bwMode="auto">
            <a:xfrm>
              <a:off x="1241" y="678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47" name="Rectangle 30"/>
            <p:cNvSpPr>
              <a:spLocks noChangeArrowheads="1"/>
            </p:cNvSpPr>
            <p:nvPr/>
          </p:nvSpPr>
          <p:spPr bwMode="auto">
            <a:xfrm>
              <a:off x="1241" y="777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48" name="Rectangle 31"/>
            <p:cNvSpPr>
              <a:spLocks noChangeArrowheads="1"/>
            </p:cNvSpPr>
            <p:nvPr/>
          </p:nvSpPr>
          <p:spPr bwMode="auto">
            <a:xfrm>
              <a:off x="1241" y="877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49" name="Rectangle 32"/>
            <p:cNvSpPr>
              <a:spLocks noChangeArrowheads="1"/>
            </p:cNvSpPr>
            <p:nvPr/>
          </p:nvSpPr>
          <p:spPr bwMode="auto">
            <a:xfrm>
              <a:off x="1241" y="977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50" name="Rectangle 33"/>
            <p:cNvSpPr>
              <a:spLocks noChangeArrowheads="1"/>
            </p:cNvSpPr>
            <p:nvPr/>
          </p:nvSpPr>
          <p:spPr bwMode="auto">
            <a:xfrm>
              <a:off x="1241" y="1076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51" name="Rectangle 34"/>
            <p:cNvSpPr>
              <a:spLocks noChangeArrowheads="1"/>
            </p:cNvSpPr>
            <p:nvPr/>
          </p:nvSpPr>
          <p:spPr bwMode="auto">
            <a:xfrm>
              <a:off x="1241" y="1176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52" name="Rectangle 35"/>
            <p:cNvSpPr>
              <a:spLocks noChangeArrowheads="1"/>
            </p:cNvSpPr>
            <p:nvPr/>
          </p:nvSpPr>
          <p:spPr bwMode="auto">
            <a:xfrm>
              <a:off x="1241" y="1276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53" name="Rectangle 36"/>
            <p:cNvSpPr>
              <a:spLocks noChangeArrowheads="1"/>
            </p:cNvSpPr>
            <p:nvPr/>
          </p:nvSpPr>
          <p:spPr bwMode="auto">
            <a:xfrm>
              <a:off x="1241" y="1376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54" name="Rectangle 37"/>
            <p:cNvSpPr>
              <a:spLocks noChangeArrowheads="1"/>
            </p:cNvSpPr>
            <p:nvPr/>
          </p:nvSpPr>
          <p:spPr bwMode="auto">
            <a:xfrm>
              <a:off x="1241" y="1475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55" name="Rectangle 38"/>
            <p:cNvSpPr>
              <a:spLocks noChangeArrowheads="1"/>
            </p:cNvSpPr>
            <p:nvPr/>
          </p:nvSpPr>
          <p:spPr bwMode="auto">
            <a:xfrm>
              <a:off x="1241" y="1574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56" name="Rectangle 39"/>
            <p:cNvSpPr>
              <a:spLocks noChangeArrowheads="1"/>
            </p:cNvSpPr>
            <p:nvPr/>
          </p:nvSpPr>
          <p:spPr bwMode="auto">
            <a:xfrm>
              <a:off x="1241" y="1674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57" name="Rectangle 40"/>
            <p:cNvSpPr>
              <a:spLocks noChangeArrowheads="1"/>
            </p:cNvSpPr>
            <p:nvPr/>
          </p:nvSpPr>
          <p:spPr bwMode="auto">
            <a:xfrm>
              <a:off x="1241" y="1774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58" name="Rectangle 41"/>
            <p:cNvSpPr>
              <a:spLocks noChangeArrowheads="1"/>
            </p:cNvSpPr>
            <p:nvPr/>
          </p:nvSpPr>
          <p:spPr bwMode="auto">
            <a:xfrm>
              <a:off x="1241" y="1873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59" name="Rectangle 42"/>
            <p:cNvSpPr>
              <a:spLocks noChangeArrowheads="1"/>
            </p:cNvSpPr>
            <p:nvPr/>
          </p:nvSpPr>
          <p:spPr bwMode="auto">
            <a:xfrm>
              <a:off x="1241" y="1973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60" name="Rectangle 43"/>
            <p:cNvSpPr>
              <a:spLocks noChangeArrowheads="1"/>
            </p:cNvSpPr>
            <p:nvPr/>
          </p:nvSpPr>
          <p:spPr bwMode="auto">
            <a:xfrm>
              <a:off x="1241" y="2073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61" name="Rectangle 44"/>
            <p:cNvSpPr>
              <a:spLocks noChangeArrowheads="1"/>
            </p:cNvSpPr>
            <p:nvPr/>
          </p:nvSpPr>
          <p:spPr bwMode="auto">
            <a:xfrm>
              <a:off x="1241" y="2172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62" name="Rectangle 45"/>
            <p:cNvSpPr>
              <a:spLocks noChangeArrowheads="1"/>
            </p:cNvSpPr>
            <p:nvPr/>
          </p:nvSpPr>
          <p:spPr bwMode="auto">
            <a:xfrm>
              <a:off x="1241" y="2272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63" name="Rectangle 46"/>
            <p:cNvSpPr>
              <a:spLocks noChangeArrowheads="1"/>
            </p:cNvSpPr>
            <p:nvPr/>
          </p:nvSpPr>
          <p:spPr bwMode="auto">
            <a:xfrm>
              <a:off x="1241" y="2372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64" name="Rectangle 47"/>
            <p:cNvSpPr>
              <a:spLocks noChangeArrowheads="1"/>
            </p:cNvSpPr>
            <p:nvPr/>
          </p:nvSpPr>
          <p:spPr bwMode="auto">
            <a:xfrm>
              <a:off x="1241" y="2471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65" name="Rectangle 48"/>
            <p:cNvSpPr>
              <a:spLocks noChangeArrowheads="1"/>
            </p:cNvSpPr>
            <p:nvPr/>
          </p:nvSpPr>
          <p:spPr bwMode="auto">
            <a:xfrm>
              <a:off x="1241" y="2570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66" name="Rectangle 49"/>
            <p:cNvSpPr>
              <a:spLocks noChangeArrowheads="1"/>
            </p:cNvSpPr>
            <p:nvPr/>
          </p:nvSpPr>
          <p:spPr bwMode="auto">
            <a:xfrm>
              <a:off x="1241" y="2670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67" name="Rectangle 50"/>
            <p:cNvSpPr>
              <a:spLocks noChangeArrowheads="1"/>
            </p:cNvSpPr>
            <p:nvPr/>
          </p:nvSpPr>
          <p:spPr bwMode="auto">
            <a:xfrm>
              <a:off x="1241" y="2770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68" name="Rectangle 51"/>
            <p:cNvSpPr>
              <a:spLocks noChangeArrowheads="1"/>
            </p:cNvSpPr>
            <p:nvPr/>
          </p:nvSpPr>
          <p:spPr bwMode="auto">
            <a:xfrm>
              <a:off x="1241" y="2869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69" name="Rectangle 52"/>
            <p:cNvSpPr>
              <a:spLocks noChangeArrowheads="1"/>
            </p:cNvSpPr>
            <p:nvPr/>
          </p:nvSpPr>
          <p:spPr bwMode="auto">
            <a:xfrm>
              <a:off x="1241" y="2969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70" name="Freeform 53"/>
            <p:cNvSpPr>
              <a:spLocks/>
            </p:cNvSpPr>
            <p:nvPr/>
          </p:nvSpPr>
          <p:spPr bwMode="auto">
            <a:xfrm>
              <a:off x="1233" y="725"/>
              <a:ext cx="1524" cy="2382"/>
            </a:xfrm>
            <a:custGeom>
              <a:avLst/>
              <a:gdLst>
                <a:gd name="T0" fmla="*/ 0 w 13687"/>
                <a:gd name="T1" fmla="*/ 0 h 21410"/>
                <a:gd name="T2" fmla="*/ 0 w 13687"/>
                <a:gd name="T3" fmla="*/ 0 h 21410"/>
                <a:gd name="T4" fmla="*/ 0 w 13687"/>
                <a:gd name="T5" fmla="*/ 0 h 21410"/>
                <a:gd name="T6" fmla="*/ 0 w 13687"/>
                <a:gd name="T7" fmla="*/ 0 h 21410"/>
                <a:gd name="T8" fmla="*/ 0 w 13687"/>
                <a:gd name="T9" fmla="*/ 0 h 21410"/>
                <a:gd name="T10" fmla="*/ 0 w 13687"/>
                <a:gd name="T11" fmla="*/ 0 h 21410"/>
                <a:gd name="T12" fmla="*/ 0 w 13687"/>
                <a:gd name="T13" fmla="*/ 0 h 21410"/>
                <a:gd name="T14" fmla="*/ 0 w 13687"/>
                <a:gd name="T15" fmla="*/ 0 h 21410"/>
                <a:gd name="T16" fmla="*/ 0 w 13687"/>
                <a:gd name="T17" fmla="*/ 0 h 214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87" h="21410">
                  <a:moveTo>
                    <a:pt x="0" y="2282"/>
                  </a:moveTo>
                  <a:cubicBezTo>
                    <a:pt x="0" y="1022"/>
                    <a:pt x="1021" y="0"/>
                    <a:pt x="2281" y="0"/>
                  </a:cubicBezTo>
                  <a:lnTo>
                    <a:pt x="11406" y="0"/>
                  </a:lnTo>
                  <a:cubicBezTo>
                    <a:pt x="12666" y="0"/>
                    <a:pt x="13687" y="1022"/>
                    <a:pt x="13687" y="2282"/>
                  </a:cubicBezTo>
                  <a:lnTo>
                    <a:pt x="13687" y="19129"/>
                  </a:lnTo>
                  <a:cubicBezTo>
                    <a:pt x="13687" y="20389"/>
                    <a:pt x="12666" y="21410"/>
                    <a:pt x="11406" y="21410"/>
                  </a:cubicBezTo>
                  <a:lnTo>
                    <a:pt x="2281" y="21410"/>
                  </a:lnTo>
                  <a:cubicBezTo>
                    <a:pt x="1021" y="21410"/>
                    <a:pt x="0" y="20389"/>
                    <a:pt x="0" y="19129"/>
                  </a:cubicBezTo>
                  <a:lnTo>
                    <a:pt x="0" y="2282"/>
                  </a:lnTo>
                  <a:close/>
                </a:path>
              </a:pathLst>
            </a:custGeom>
            <a:solidFill>
              <a:srgbClr val="DAE3F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971" name="Freeform 54"/>
            <p:cNvSpPr>
              <a:spLocks/>
            </p:cNvSpPr>
            <p:nvPr/>
          </p:nvSpPr>
          <p:spPr bwMode="auto">
            <a:xfrm>
              <a:off x="1233" y="725"/>
              <a:ext cx="1524" cy="2382"/>
            </a:xfrm>
            <a:custGeom>
              <a:avLst/>
              <a:gdLst>
                <a:gd name="T0" fmla="*/ 0 w 13687"/>
                <a:gd name="T1" fmla="*/ 0 h 21410"/>
                <a:gd name="T2" fmla="*/ 0 w 13687"/>
                <a:gd name="T3" fmla="*/ 0 h 21410"/>
                <a:gd name="T4" fmla="*/ 0 w 13687"/>
                <a:gd name="T5" fmla="*/ 0 h 21410"/>
                <a:gd name="T6" fmla="*/ 0 w 13687"/>
                <a:gd name="T7" fmla="*/ 0 h 21410"/>
                <a:gd name="T8" fmla="*/ 0 w 13687"/>
                <a:gd name="T9" fmla="*/ 0 h 21410"/>
                <a:gd name="T10" fmla="*/ 0 w 13687"/>
                <a:gd name="T11" fmla="*/ 0 h 21410"/>
                <a:gd name="T12" fmla="*/ 0 w 13687"/>
                <a:gd name="T13" fmla="*/ 0 h 21410"/>
                <a:gd name="T14" fmla="*/ 0 w 13687"/>
                <a:gd name="T15" fmla="*/ 0 h 21410"/>
                <a:gd name="T16" fmla="*/ 0 w 13687"/>
                <a:gd name="T17" fmla="*/ 0 h 214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87" h="21410">
                  <a:moveTo>
                    <a:pt x="0" y="2282"/>
                  </a:moveTo>
                  <a:cubicBezTo>
                    <a:pt x="0" y="1022"/>
                    <a:pt x="1021" y="0"/>
                    <a:pt x="2281" y="0"/>
                  </a:cubicBezTo>
                  <a:lnTo>
                    <a:pt x="11406" y="0"/>
                  </a:lnTo>
                  <a:cubicBezTo>
                    <a:pt x="12666" y="0"/>
                    <a:pt x="13687" y="1022"/>
                    <a:pt x="13687" y="2282"/>
                  </a:cubicBezTo>
                  <a:lnTo>
                    <a:pt x="13687" y="19129"/>
                  </a:lnTo>
                  <a:cubicBezTo>
                    <a:pt x="13687" y="20389"/>
                    <a:pt x="12666" y="21410"/>
                    <a:pt x="11406" y="21410"/>
                  </a:cubicBezTo>
                  <a:lnTo>
                    <a:pt x="2281" y="21410"/>
                  </a:lnTo>
                  <a:cubicBezTo>
                    <a:pt x="1021" y="21410"/>
                    <a:pt x="0" y="20389"/>
                    <a:pt x="0" y="19129"/>
                  </a:cubicBezTo>
                  <a:lnTo>
                    <a:pt x="0" y="2282"/>
                  </a:lnTo>
                  <a:close/>
                </a:path>
              </a:pathLst>
            </a:custGeom>
            <a:noFill/>
            <a:ln w="6350" cap="flat">
              <a:solidFill>
                <a:srgbClr val="5B9BD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9972" name="Freeform 55"/>
            <p:cNvSpPr>
              <a:spLocks/>
            </p:cNvSpPr>
            <p:nvPr/>
          </p:nvSpPr>
          <p:spPr bwMode="auto">
            <a:xfrm>
              <a:off x="3030" y="733"/>
              <a:ext cx="1347" cy="2383"/>
            </a:xfrm>
            <a:custGeom>
              <a:avLst/>
              <a:gdLst>
                <a:gd name="T0" fmla="*/ 0 w 12104"/>
                <a:gd name="T1" fmla="*/ 0 h 21410"/>
                <a:gd name="T2" fmla="*/ 0 w 12104"/>
                <a:gd name="T3" fmla="*/ 0 h 21410"/>
                <a:gd name="T4" fmla="*/ 0 w 12104"/>
                <a:gd name="T5" fmla="*/ 0 h 21410"/>
                <a:gd name="T6" fmla="*/ 0 w 12104"/>
                <a:gd name="T7" fmla="*/ 0 h 21410"/>
                <a:gd name="T8" fmla="*/ 0 w 12104"/>
                <a:gd name="T9" fmla="*/ 0 h 21410"/>
                <a:gd name="T10" fmla="*/ 0 w 12104"/>
                <a:gd name="T11" fmla="*/ 0 h 21410"/>
                <a:gd name="T12" fmla="*/ 0 w 12104"/>
                <a:gd name="T13" fmla="*/ 0 h 21410"/>
                <a:gd name="T14" fmla="*/ 0 w 12104"/>
                <a:gd name="T15" fmla="*/ 0 h 21410"/>
                <a:gd name="T16" fmla="*/ 0 w 12104"/>
                <a:gd name="T17" fmla="*/ 0 h 214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04" h="21410">
                  <a:moveTo>
                    <a:pt x="0" y="2017"/>
                  </a:moveTo>
                  <a:cubicBezTo>
                    <a:pt x="0" y="903"/>
                    <a:pt x="904" y="0"/>
                    <a:pt x="2018" y="0"/>
                  </a:cubicBezTo>
                  <a:lnTo>
                    <a:pt x="10087" y="0"/>
                  </a:lnTo>
                  <a:cubicBezTo>
                    <a:pt x="11201" y="0"/>
                    <a:pt x="12104" y="903"/>
                    <a:pt x="12104" y="2017"/>
                  </a:cubicBezTo>
                  <a:lnTo>
                    <a:pt x="12104" y="19393"/>
                  </a:lnTo>
                  <a:cubicBezTo>
                    <a:pt x="12104" y="20507"/>
                    <a:pt x="11201" y="21410"/>
                    <a:pt x="10087" y="21410"/>
                  </a:cubicBezTo>
                  <a:lnTo>
                    <a:pt x="2018" y="21410"/>
                  </a:lnTo>
                  <a:cubicBezTo>
                    <a:pt x="904" y="21410"/>
                    <a:pt x="0" y="20507"/>
                    <a:pt x="0" y="19393"/>
                  </a:cubicBezTo>
                  <a:lnTo>
                    <a:pt x="0" y="2017"/>
                  </a:lnTo>
                  <a:close/>
                </a:path>
              </a:pathLst>
            </a:custGeom>
            <a:solidFill>
              <a:srgbClr val="FBE5D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973" name="Freeform 56"/>
            <p:cNvSpPr>
              <a:spLocks/>
            </p:cNvSpPr>
            <p:nvPr/>
          </p:nvSpPr>
          <p:spPr bwMode="auto">
            <a:xfrm>
              <a:off x="3030" y="733"/>
              <a:ext cx="1347" cy="2383"/>
            </a:xfrm>
            <a:custGeom>
              <a:avLst/>
              <a:gdLst>
                <a:gd name="T0" fmla="*/ 0 w 12104"/>
                <a:gd name="T1" fmla="*/ 0 h 21410"/>
                <a:gd name="T2" fmla="*/ 0 w 12104"/>
                <a:gd name="T3" fmla="*/ 0 h 21410"/>
                <a:gd name="T4" fmla="*/ 0 w 12104"/>
                <a:gd name="T5" fmla="*/ 0 h 21410"/>
                <a:gd name="T6" fmla="*/ 0 w 12104"/>
                <a:gd name="T7" fmla="*/ 0 h 21410"/>
                <a:gd name="T8" fmla="*/ 0 w 12104"/>
                <a:gd name="T9" fmla="*/ 0 h 21410"/>
                <a:gd name="T10" fmla="*/ 0 w 12104"/>
                <a:gd name="T11" fmla="*/ 0 h 21410"/>
                <a:gd name="T12" fmla="*/ 0 w 12104"/>
                <a:gd name="T13" fmla="*/ 0 h 21410"/>
                <a:gd name="T14" fmla="*/ 0 w 12104"/>
                <a:gd name="T15" fmla="*/ 0 h 21410"/>
                <a:gd name="T16" fmla="*/ 0 w 12104"/>
                <a:gd name="T17" fmla="*/ 0 h 214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04" h="21410">
                  <a:moveTo>
                    <a:pt x="0" y="2017"/>
                  </a:moveTo>
                  <a:cubicBezTo>
                    <a:pt x="0" y="903"/>
                    <a:pt x="904" y="0"/>
                    <a:pt x="2018" y="0"/>
                  </a:cubicBezTo>
                  <a:lnTo>
                    <a:pt x="10087" y="0"/>
                  </a:lnTo>
                  <a:cubicBezTo>
                    <a:pt x="11201" y="0"/>
                    <a:pt x="12104" y="903"/>
                    <a:pt x="12104" y="2017"/>
                  </a:cubicBezTo>
                  <a:lnTo>
                    <a:pt x="12104" y="19393"/>
                  </a:lnTo>
                  <a:cubicBezTo>
                    <a:pt x="12104" y="20507"/>
                    <a:pt x="11201" y="21410"/>
                    <a:pt x="10087" y="21410"/>
                  </a:cubicBezTo>
                  <a:lnTo>
                    <a:pt x="2018" y="21410"/>
                  </a:lnTo>
                  <a:cubicBezTo>
                    <a:pt x="904" y="21410"/>
                    <a:pt x="0" y="20507"/>
                    <a:pt x="0" y="19393"/>
                  </a:cubicBezTo>
                  <a:lnTo>
                    <a:pt x="0" y="2017"/>
                  </a:lnTo>
                  <a:close/>
                </a:path>
              </a:pathLst>
            </a:custGeom>
            <a:noFill/>
            <a:ln w="6350" cap="flat">
              <a:solidFill>
                <a:srgbClr val="ED7D3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pic>
          <p:nvPicPr>
            <p:cNvPr id="39974" name="Picture 57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" y="1156"/>
              <a:ext cx="221" cy="1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75" name="Picture 58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" y="1156"/>
              <a:ext cx="221" cy="1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76" name="Picture 59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" y="1183"/>
              <a:ext cx="221" cy="1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77" name="Picture 60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" y="1183"/>
              <a:ext cx="221" cy="1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0" name="Rectangle 61"/>
            <p:cNvSpPr>
              <a:spLocks noChangeArrowheads="1"/>
            </p:cNvSpPr>
            <p:nvPr/>
          </p:nvSpPr>
          <p:spPr bwMode="auto">
            <a:xfrm rot="10800000">
              <a:off x="1248" y="1151"/>
              <a:ext cx="255" cy="1463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sl-SI" altLang="sl-SI" sz="1400" dirty="0" smtClean="0">
                  <a:solidFill>
                    <a:schemeClr val="bg1"/>
                  </a:solidFill>
                  <a:latin typeface="+mj-lt"/>
                </a:rPr>
                <a:t>       Prioritetna os programa </a:t>
              </a:r>
            </a:p>
          </p:txBody>
        </p:sp>
        <p:sp>
          <p:nvSpPr>
            <p:cNvPr id="39979" name="Rectangle 63"/>
            <p:cNvSpPr>
              <a:spLocks noChangeArrowheads="1"/>
            </p:cNvSpPr>
            <p:nvPr/>
          </p:nvSpPr>
          <p:spPr bwMode="auto">
            <a:xfrm>
              <a:off x="1376" y="1281"/>
              <a:ext cx="26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800" b="1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80" name="Rectangle 64"/>
            <p:cNvSpPr>
              <a:spLocks noChangeArrowheads="1"/>
            </p:cNvSpPr>
            <p:nvPr/>
          </p:nvSpPr>
          <p:spPr bwMode="auto">
            <a:xfrm>
              <a:off x="1487" y="1873"/>
              <a:ext cx="27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800" b="1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81" name="Freeform 65"/>
            <p:cNvSpPr>
              <a:spLocks noEditPoints="1"/>
            </p:cNvSpPr>
            <p:nvPr/>
          </p:nvSpPr>
          <p:spPr bwMode="auto">
            <a:xfrm>
              <a:off x="1681" y="787"/>
              <a:ext cx="575" cy="87"/>
            </a:xfrm>
            <a:custGeom>
              <a:avLst/>
              <a:gdLst>
                <a:gd name="T0" fmla="*/ 0 w 10343"/>
                <a:gd name="T1" fmla="*/ 0 h 1570"/>
                <a:gd name="T2" fmla="*/ 0 w 10343"/>
                <a:gd name="T3" fmla="*/ 0 h 1570"/>
                <a:gd name="T4" fmla="*/ 0 w 10343"/>
                <a:gd name="T5" fmla="*/ 0 h 1570"/>
                <a:gd name="T6" fmla="*/ 0 w 10343"/>
                <a:gd name="T7" fmla="*/ 0 h 1570"/>
                <a:gd name="T8" fmla="*/ 0 w 10343"/>
                <a:gd name="T9" fmla="*/ 0 h 1570"/>
                <a:gd name="T10" fmla="*/ 0 w 10343"/>
                <a:gd name="T11" fmla="*/ 0 h 1570"/>
                <a:gd name="T12" fmla="*/ 0 w 10343"/>
                <a:gd name="T13" fmla="*/ 0 h 1570"/>
                <a:gd name="T14" fmla="*/ 0 w 10343"/>
                <a:gd name="T15" fmla="*/ 0 h 1570"/>
                <a:gd name="T16" fmla="*/ 0 w 10343"/>
                <a:gd name="T17" fmla="*/ 0 h 1570"/>
                <a:gd name="T18" fmla="*/ 0 w 10343"/>
                <a:gd name="T19" fmla="*/ 0 h 1570"/>
                <a:gd name="T20" fmla="*/ 0 w 10343"/>
                <a:gd name="T21" fmla="*/ 0 h 1570"/>
                <a:gd name="T22" fmla="*/ 0 w 10343"/>
                <a:gd name="T23" fmla="*/ 0 h 1570"/>
                <a:gd name="T24" fmla="*/ 0 w 10343"/>
                <a:gd name="T25" fmla="*/ 0 h 1570"/>
                <a:gd name="T26" fmla="*/ 0 w 10343"/>
                <a:gd name="T27" fmla="*/ 0 h 1570"/>
                <a:gd name="T28" fmla="*/ 0 w 10343"/>
                <a:gd name="T29" fmla="*/ 0 h 1570"/>
                <a:gd name="T30" fmla="*/ 0 w 10343"/>
                <a:gd name="T31" fmla="*/ 0 h 1570"/>
                <a:gd name="T32" fmla="*/ 0 w 10343"/>
                <a:gd name="T33" fmla="*/ 0 h 1570"/>
                <a:gd name="T34" fmla="*/ 0 w 10343"/>
                <a:gd name="T35" fmla="*/ 0 h 1570"/>
                <a:gd name="T36" fmla="*/ 0 w 10343"/>
                <a:gd name="T37" fmla="*/ 0 h 1570"/>
                <a:gd name="T38" fmla="*/ 0 w 10343"/>
                <a:gd name="T39" fmla="*/ 0 h 1570"/>
                <a:gd name="T40" fmla="*/ 0 w 10343"/>
                <a:gd name="T41" fmla="*/ 0 h 1570"/>
                <a:gd name="T42" fmla="*/ 0 w 10343"/>
                <a:gd name="T43" fmla="*/ 0 h 1570"/>
                <a:gd name="T44" fmla="*/ 0 w 10343"/>
                <a:gd name="T45" fmla="*/ 0 h 1570"/>
                <a:gd name="T46" fmla="*/ 0 w 10343"/>
                <a:gd name="T47" fmla="*/ 0 h 1570"/>
                <a:gd name="T48" fmla="*/ 0 w 10343"/>
                <a:gd name="T49" fmla="*/ 0 h 1570"/>
                <a:gd name="T50" fmla="*/ 0 w 10343"/>
                <a:gd name="T51" fmla="*/ 0 h 1570"/>
                <a:gd name="T52" fmla="*/ 0 w 10343"/>
                <a:gd name="T53" fmla="*/ 0 h 1570"/>
                <a:gd name="T54" fmla="*/ 0 w 10343"/>
                <a:gd name="T55" fmla="*/ 0 h 1570"/>
                <a:gd name="T56" fmla="*/ 0 w 10343"/>
                <a:gd name="T57" fmla="*/ 0 h 1570"/>
                <a:gd name="T58" fmla="*/ 0 w 10343"/>
                <a:gd name="T59" fmla="*/ 0 h 1570"/>
                <a:gd name="T60" fmla="*/ 0 w 10343"/>
                <a:gd name="T61" fmla="*/ 0 h 1570"/>
                <a:gd name="T62" fmla="*/ 0 w 10343"/>
                <a:gd name="T63" fmla="*/ 0 h 1570"/>
                <a:gd name="T64" fmla="*/ 0 w 10343"/>
                <a:gd name="T65" fmla="*/ 0 h 1570"/>
                <a:gd name="T66" fmla="*/ 0 w 10343"/>
                <a:gd name="T67" fmla="*/ 0 h 1570"/>
                <a:gd name="T68" fmla="*/ 0 w 10343"/>
                <a:gd name="T69" fmla="*/ 0 h 1570"/>
                <a:gd name="T70" fmla="*/ 0 w 10343"/>
                <a:gd name="T71" fmla="*/ 0 h 1570"/>
                <a:gd name="T72" fmla="*/ 0 w 10343"/>
                <a:gd name="T73" fmla="*/ 0 h 1570"/>
                <a:gd name="T74" fmla="*/ 0 w 10343"/>
                <a:gd name="T75" fmla="*/ 0 h 1570"/>
                <a:gd name="T76" fmla="*/ 0 w 10343"/>
                <a:gd name="T77" fmla="*/ 0 h 1570"/>
                <a:gd name="T78" fmla="*/ 0 w 10343"/>
                <a:gd name="T79" fmla="*/ 0 h 1570"/>
                <a:gd name="T80" fmla="*/ 0 w 10343"/>
                <a:gd name="T81" fmla="*/ 0 h 1570"/>
                <a:gd name="T82" fmla="*/ 0 w 10343"/>
                <a:gd name="T83" fmla="*/ 0 h 1570"/>
                <a:gd name="T84" fmla="*/ 0 w 10343"/>
                <a:gd name="T85" fmla="*/ 0 h 1570"/>
                <a:gd name="T86" fmla="*/ 0 w 10343"/>
                <a:gd name="T87" fmla="*/ 0 h 1570"/>
                <a:gd name="T88" fmla="*/ 0 w 10343"/>
                <a:gd name="T89" fmla="*/ 0 h 1570"/>
                <a:gd name="T90" fmla="*/ 0 w 10343"/>
                <a:gd name="T91" fmla="*/ 0 h 1570"/>
                <a:gd name="T92" fmla="*/ 0 w 10343"/>
                <a:gd name="T93" fmla="*/ 0 h 1570"/>
                <a:gd name="T94" fmla="*/ 0 w 10343"/>
                <a:gd name="T95" fmla="*/ 0 h 1570"/>
                <a:gd name="T96" fmla="*/ 0 w 10343"/>
                <a:gd name="T97" fmla="*/ 0 h 1570"/>
                <a:gd name="T98" fmla="*/ 0 w 10343"/>
                <a:gd name="T99" fmla="*/ 0 h 1570"/>
                <a:gd name="T100" fmla="*/ 0 w 10343"/>
                <a:gd name="T101" fmla="*/ 0 h 1570"/>
                <a:gd name="T102" fmla="*/ 0 w 10343"/>
                <a:gd name="T103" fmla="*/ 0 h 1570"/>
                <a:gd name="T104" fmla="*/ 0 w 10343"/>
                <a:gd name="T105" fmla="*/ 0 h 1570"/>
                <a:gd name="T106" fmla="*/ 0 w 10343"/>
                <a:gd name="T107" fmla="*/ 0 h 15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343" h="1570">
                  <a:moveTo>
                    <a:pt x="7665" y="317"/>
                  </a:moveTo>
                  <a:lnTo>
                    <a:pt x="7450" y="961"/>
                  </a:lnTo>
                  <a:lnTo>
                    <a:pt x="7880" y="961"/>
                  </a:lnTo>
                  <a:lnTo>
                    <a:pt x="7666" y="317"/>
                  </a:lnTo>
                  <a:lnTo>
                    <a:pt x="7665" y="317"/>
                  </a:lnTo>
                  <a:close/>
                  <a:moveTo>
                    <a:pt x="308" y="265"/>
                  </a:moveTo>
                  <a:lnTo>
                    <a:pt x="308" y="779"/>
                  </a:lnTo>
                  <a:lnTo>
                    <a:pt x="446" y="779"/>
                  </a:lnTo>
                  <a:cubicBezTo>
                    <a:pt x="495" y="779"/>
                    <a:pt x="537" y="773"/>
                    <a:pt x="570" y="759"/>
                  </a:cubicBezTo>
                  <a:cubicBezTo>
                    <a:pt x="603" y="746"/>
                    <a:pt x="630" y="728"/>
                    <a:pt x="651" y="704"/>
                  </a:cubicBezTo>
                  <a:cubicBezTo>
                    <a:pt x="672" y="680"/>
                    <a:pt x="688" y="651"/>
                    <a:pt x="699" y="618"/>
                  </a:cubicBezTo>
                  <a:cubicBezTo>
                    <a:pt x="710" y="585"/>
                    <a:pt x="716" y="549"/>
                    <a:pt x="716" y="510"/>
                  </a:cubicBezTo>
                  <a:cubicBezTo>
                    <a:pt x="716" y="457"/>
                    <a:pt x="706" y="413"/>
                    <a:pt x="688" y="379"/>
                  </a:cubicBezTo>
                  <a:cubicBezTo>
                    <a:pt x="669" y="344"/>
                    <a:pt x="646" y="319"/>
                    <a:pt x="618" y="302"/>
                  </a:cubicBezTo>
                  <a:cubicBezTo>
                    <a:pt x="591" y="286"/>
                    <a:pt x="562" y="276"/>
                    <a:pt x="532" y="271"/>
                  </a:cubicBezTo>
                  <a:cubicBezTo>
                    <a:pt x="502" y="267"/>
                    <a:pt x="471" y="265"/>
                    <a:pt x="439" y="265"/>
                  </a:cubicBezTo>
                  <a:lnTo>
                    <a:pt x="308" y="265"/>
                  </a:lnTo>
                  <a:close/>
                  <a:moveTo>
                    <a:pt x="6084" y="263"/>
                  </a:moveTo>
                  <a:lnTo>
                    <a:pt x="6084" y="693"/>
                  </a:lnTo>
                  <a:lnTo>
                    <a:pt x="6241" y="693"/>
                  </a:lnTo>
                  <a:cubicBezTo>
                    <a:pt x="6285" y="693"/>
                    <a:pt x="6323" y="687"/>
                    <a:pt x="6356" y="677"/>
                  </a:cubicBezTo>
                  <a:cubicBezTo>
                    <a:pt x="6389" y="666"/>
                    <a:pt x="6416" y="651"/>
                    <a:pt x="6438" y="632"/>
                  </a:cubicBezTo>
                  <a:cubicBezTo>
                    <a:pt x="6460" y="613"/>
                    <a:pt x="6476" y="590"/>
                    <a:pt x="6487" y="564"/>
                  </a:cubicBezTo>
                  <a:cubicBezTo>
                    <a:pt x="6498" y="537"/>
                    <a:pt x="6503" y="508"/>
                    <a:pt x="6503" y="475"/>
                  </a:cubicBezTo>
                  <a:cubicBezTo>
                    <a:pt x="6503" y="425"/>
                    <a:pt x="6492" y="383"/>
                    <a:pt x="6469" y="348"/>
                  </a:cubicBezTo>
                  <a:cubicBezTo>
                    <a:pt x="6447" y="314"/>
                    <a:pt x="6410" y="290"/>
                    <a:pt x="6358" y="276"/>
                  </a:cubicBezTo>
                  <a:cubicBezTo>
                    <a:pt x="6343" y="272"/>
                    <a:pt x="6325" y="268"/>
                    <a:pt x="6305" y="266"/>
                  </a:cubicBezTo>
                  <a:cubicBezTo>
                    <a:pt x="6285" y="264"/>
                    <a:pt x="6257" y="263"/>
                    <a:pt x="6222" y="263"/>
                  </a:cubicBezTo>
                  <a:lnTo>
                    <a:pt x="6084" y="263"/>
                  </a:lnTo>
                  <a:close/>
                  <a:moveTo>
                    <a:pt x="1588" y="263"/>
                  </a:moveTo>
                  <a:lnTo>
                    <a:pt x="1588" y="693"/>
                  </a:lnTo>
                  <a:lnTo>
                    <a:pt x="1745" y="693"/>
                  </a:lnTo>
                  <a:cubicBezTo>
                    <a:pt x="1789" y="693"/>
                    <a:pt x="1827" y="687"/>
                    <a:pt x="1860" y="677"/>
                  </a:cubicBezTo>
                  <a:cubicBezTo>
                    <a:pt x="1893" y="666"/>
                    <a:pt x="1920" y="651"/>
                    <a:pt x="1942" y="632"/>
                  </a:cubicBezTo>
                  <a:cubicBezTo>
                    <a:pt x="1964" y="613"/>
                    <a:pt x="1980" y="590"/>
                    <a:pt x="1991" y="564"/>
                  </a:cubicBezTo>
                  <a:cubicBezTo>
                    <a:pt x="2002" y="537"/>
                    <a:pt x="2007" y="508"/>
                    <a:pt x="2007" y="475"/>
                  </a:cubicBezTo>
                  <a:cubicBezTo>
                    <a:pt x="2007" y="425"/>
                    <a:pt x="1996" y="383"/>
                    <a:pt x="1973" y="348"/>
                  </a:cubicBezTo>
                  <a:cubicBezTo>
                    <a:pt x="1951" y="314"/>
                    <a:pt x="1914" y="290"/>
                    <a:pt x="1862" y="276"/>
                  </a:cubicBezTo>
                  <a:cubicBezTo>
                    <a:pt x="1847" y="272"/>
                    <a:pt x="1829" y="268"/>
                    <a:pt x="1809" y="266"/>
                  </a:cubicBezTo>
                  <a:cubicBezTo>
                    <a:pt x="1789" y="264"/>
                    <a:pt x="1761" y="263"/>
                    <a:pt x="1726" y="263"/>
                  </a:cubicBezTo>
                  <a:lnTo>
                    <a:pt x="1588" y="263"/>
                  </a:lnTo>
                  <a:close/>
                  <a:moveTo>
                    <a:pt x="3274" y="253"/>
                  </a:moveTo>
                  <a:cubicBezTo>
                    <a:pt x="3198" y="253"/>
                    <a:pt x="3135" y="267"/>
                    <a:pt x="3084" y="296"/>
                  </a:cubicBezTo>
                  <a:cubicBezTo>
                    <a:pt x="3033" y="325"/>
                    <a:pt x="2992" y="363"/>
                    <a:pt x="2961" y="410"/>
                  </a:cubicBezTo>
                  <a:cubicBezTo>
                    <a:pt x="2930" y="458"/>
                    <a:pt x="2908" y="514"/>
                    <a:pt x="2895" y="577"/>
                  </a:cubicBezTo>
                  <a:cubicBezTo>
                    <a:pt x="2882" y="641"/>
                    <a:pt x="2876" y="708"/>
                    <a:pt x="2876" y="779"/>
                  </a:cubicBezTo>
                  <a:cubicBezTo>
                    <a:pt x="2876" y="862"/>
                    <a:pt x="2882" y="937"/>
                    <a:pt x="2894" y="1003"/>
                  </a:cubicBezTo>
                  <a:cubicBezTo>
                    <a:pt x="2907" y="1069"/>
                    <a:pt x="2928" y="1125"/>
                    <a:pt x="2958" y="1172"/>
                  </a:cubicBezTo>
                  <a:cubicBezTo>
                    <a:pt x="2987" y="1219"/>
                    <a:pt x="3027" y="1255"/>
                    <a:pt x="3077" y="1279"/>
                  </a:cubicBezTo>
                  <a:cubicBezTo>
                    <a:pt x="3127" y="1304"/>
                    <a:pt x="3190" y="1316"/>
                    <a:pt x="3266" y="1316"/>
                  </a:cubicBezTo>
                  <a:cubicBezTo>
                    <a:pt x="3342" y="1316"/>
                    <a:pt x="3405" y="1302"/>
                    <a:pt x="3456" y="1274"/>
                  </a:cubicBezTo>
                  <a:cubicBezTo>
                    <a:pt x="3507" y="1246"/>
                    <a:pt x="3548" y="1208"/>
                    <a:pt x="3579" y="1159"/>
                  </a:cubicBezTo>
                  <a:cubicBezTo>
                    <a:pt x="3610" y="1111"/>
                    <a:pt x="3632" y="1054"/>
                    <a:pt x="3645" y="990"/>
                  </a:cubicBezTo>
                  <a:cubicBezTo>
                    <a:pt x="3658" y="925"/>
                    <a:pt x="3664" y="857"/>
                    <a:pt x="3664" y="784"/>
                  </a:cubicBezTo>
                  <a:cubicBezTo>
                    <a:pt x="3664" y="704"/>
                    <a:pt x="3658" y="632"/>
                    <a:pt x="3646" y="567"/>
                  </a:cubicBezTo>
                  <a:cubicBezTo>
                    <a:pt x="3633" y="501"/>
                    <a:pt x="3612" y="446"/>
                    <a:pt x="3582" y="399"/>
                  </a:cubicBezTo>
                  <a:cubicBezTo>
                    <a:pt x="3552" y="353"/>
                    <a:pt x="3512" y="317"/>
                    <a:pt x="3462" y="291"/>
                  </a:cubicBezTo>
                  <a:cubicBezTo>
                    <a:pt x="3412" y="266"/>
                    <a:pt x="3349" y="253"/>
                    <a:pt x="3274" y="253"/>
                  </a:cubicBezTo>
                  <a:close/>
                  <a:moveTo>
                    <a:pt x="8692" y="27"/>
                  </a:moveTo>
                  <a:lnTo>
                    <a:pt x="8893" y="27"/>
                  </a:lnTo>
                  <a:cubicBezTo>
                    <a:pt x="8929" y="27"/>
                    <a:pt x="8960" y="30"/>
                    <a:pt x="8986" y="36"/>
                  </a:cubicBezTo>
                  <a:cubicBezTo>
                    <a:pt x="9012" y="42"/>
                    <a:pt x="9034" y="51"/>
                    <a:pt x="9053" y="65"/>
                  </a:cubicBezTo>
                  <a:cubicBezTo>
                    <a:pt x="9071" y="79"/>
                    <a:pt x="9087" y="97"/>
                    <a:pt x="9100" y="119"/>
                  </a:cubicBezTo>
                  <a:cubicBezTo>
                    <a:pt x="9112" y="141"/>
                    <a:pt x="9123" y="169"/>
                    <a:pt x="9132" y="202"/>
                  </a:cubicBezTo>
                  <a:lnTo>
                    <a:pt x="9460" y="1105"/>
                  </a:lnTo>
                  <a:lnTo>
                    <a:pt x="9465" y="1105"/>
                  </a:lnTo>
                  <a:lnTo>
                    <a:pt x="9805" y="204"/>
                  </a:lnTo>
                  <a:cubicBezTo>
                    <a:pt x="9815" y="171"/>
                    <a:pt x="9826" y="143"/>
                    <a:pt x="9838" y="121"/>
                  </a:cubicBezTo>
                  <a:cubicBezTo>
                    <a:pt x="9851" y="98"/>
                    <a:pt x="9865" y="80"/>
                    <a:pt x="9881" y="66"/>
                  </a:cubicBezTo>
                  <a:cubicBezTo>
                    <a:pt x="9897" y="52"/>
                    <a:pt x="9916" y="42"/>
                    <a:pt x="9937" y="36"/>
                  </a:cubicBezTo>
                  <a:cubicBezTo>
                    <a:pt x="9959" y="30"/>
                    <a:pt x="9985" y="27"/>
                    <a:pt x="10014" y="27"/>
                  </a:cubicBezTo>
                  <a:lnTo>
                    <a:pt x="10221" y="27"/>
                  </a:lnTo>
                  <a:cubicBezTo>
                    <a:pt x="10242" y="27"/>
                    <a:pt x="10260" y="30"/>
                    <a:pt x="10276" y="35"/>
                  </a:cubicBezTo>
                  <a:cubicBezTo>
                    <a:pt x="10291" y="41"/>
                    <a:pt x="10303" y="49"/>
                    <a:pt x="10313" y="59"/>
                  </a:cubicBezTo>
                  <a:cubicBezTo>
                    <a:pt x="10323" y="70"/>
                    <a:pt x="10330" y="83"/>
                    <a:pt x="10335" y="98"/>
                  </a:cubicBezTo>
                  <a:cubicBezTo>
                    <a:pt x="10340" y="113"/>
                    <a:pt x="10343" y="131"/>
                    <a:pt x="10343" y="150"/>
                  </a:cubicBezTo>
                  <a:lnTo>
                    <a:pt x="10343" y="1501"/>
                  </a:lnTo>
                  <a:cubicBezTo>
                    <a:pt x="10343" y="1509"/>
                    <a:pt x="10341" y="1516"/>
                    <a:pt x="10336" y="1522"/>
                  </a:cubicBezTo>
                  <a:cubicBezTo>
                    <a:pt x="10332" y="1529"/>
                    <a:pt x="10324" y="1534"/>
                    <a:pt x="10313" y="1538"/>
                  </a:cubicBezTo>
                  <a:cubicBezTo>
                    <a:pt x="10302" y="1542"/>
                    <a:pt x="10287" y="1545"/>
                    <a:pt x="10268" y="1547"/>
                  </a:cubicBezTo>
                  <a:cubicBezTo>
                    <a:pt x="10249" y="1549"/>
                    <a:pt x="10225" y="1551"/>
                    <a:pt x="10196" y="1550"/>
                  </a:cubicBezTo>
                  <a:cubicBezTo>
                    <a:pt x="10168" y="1551"/>
                    <a:pt x="10145" y="1549"/>
                    <a:pt x="10126" y="1547"/>
                  </a:cubicBezTo>
                  <a:cubicBezTo>
                    <a:pt x="10107" y="1545"/>
                    <a:pt x="10092" y="1542"/>
                    <a:pt x="10082" y="1538"/>
                  </a:cubicBezTo>
                  <a:cubicBezTo>
                    <a:pt x="10071" y="1534"/>
                    <a:pt x="10063" y="1529"/>
                    <a:pt x="10058" y="1522"/>
                  </a:cubicBezTo>
                  <a:cubicBezTo>
                    <a:pt x="10053" y="1516"/>
                    <a:pt x="10051" y="1509"/>
                    <a:pt x="10051" y="1501"/>
                  </a:cubicBezTo>
                  <a:lnTo>
                    <a:pt x="10051" y="267"/>
                  </a:lnTo>
                  <a:lnTo>
                    <a:pt x="10049" y="267"/>
                  </a:lnTo>
                  <a:lnTo>
                    <a:pt x="9609" y="1500"/>
                  </a:lnTo>
                  <a:cubicBezTo>
                    <a:pt x="9606" y="1510"/>
                    <a:pt x="9601" y="1519"/>
                    <a:pt x="9594" y="1525"/>
                  </a:cubicBezTo>
                  <a:cubicBezTo>
                    <a:pt x="9587" y="1532"/>
                    <a:pt x="9577" y="1537"/>
                    <a:pt x="9565" y="1541"/>
                  </a:cubicBezTo>
                  <a:cubicBezTo>
                    <a:pt x="9553" y="1545"/>
                    <a:pt x="9538" y="1548"/>
                    <a:pt x="9519" y="1549"/>
                  </a:cubicBezTo>
                  <a:cubicBezTo>
                    <a:pt x="9500" y="1550"/>
                    <a:pt x="9478" y="1551"/>
                    <a:pt x="9451" y="1550"/>
                  </a:cubicBezTo>
                  <a:cubicBezTo>
                    <a:pt x="9425" y="1551"/>
                    <a:pt x="9402" y="1550"/>
                    <a:pt x="9383" y="1548"/>
                  </a:cubicBezTo>
                  <a:cubicBezTo>
                    <a:pt x="9364" y="1546"/>
                    <a:pt x="9349" y="1542"/>
                    <a:pt x="9337" y="1538"/>
                  </a:cubicBezTo>
                  <a:cubicBezTo>
                    <a:pt x="9325" y="1534"/>
                    <a:pt x="9315" y="1529"/>
                    <a:pt x="9308" y="1522"/>
                  </a:cubicBezTo>
                  <a:cubicBezTo>
                    <a:pt x="9301" y="1516"/>
                    <a:pt x="9296" y="1509"/>
                    <a:pt x="9294" y="1500"/>
                  </a:cubicBezTo>
                  <a:lnTo>
                    <a:pt x="8870" y="267"/>
                  </a:lnTo>
                  <a:lnTo>
                    <a:pt x="8868" y="267"/>
                  </a:lnTo>
                  <a:lnTo>
                    <a:pt x="8868" y="1501"/>
                  </a:lnTo>
                  <a:cubicBezTo>
                    <a:pt x="8868" y="1509"/>
                    <a:pt x="8865" y="1516"/>
                    <a:pt x="8861" y="1522"/>
                  </a:cubicBezTo>
                  <a:cubicBezTo>
                    <a:pt x="8857" y="1529"/>
                    <a:pt x="8849" y="1534"/>
                    <a:pt x="8837" y="1538"/>
                  </a:cubicBezTo>
                  <a:cubicBezTo>
                    <a:pt x="8825" y="1542"/>
                    <a:pt x="8810" y="1545"/>
                    <a:pt x="8792" y="1547"/>
                  </a:cubicBezTo>
                  <a:cubicBezTo>
                    <a:pt x="8774" y="1549"/>
                    <a:pt x="8750" y="1551"/>
                    <a:pt x="8721" y="1550"/>
                  </a:cubicBezTo>
                  <a:cubicBezTo>
                    <a:pt x="8693" y="1551"/>
                    <a:pt x="8669" y="1549"/>
                    <a:pt x="8651" y="1547"/>
                  </a:cubicBezTo>
                  <a:cubicBezTo>
                    <a:pt x="8632" y="1545"/>
                    <a:pt x="8617" y="1542"/>
                    <a:pt x="8606" y="1538"/>
                  </a:cubicBezTo>
                  <a:cubicBezTo>
                    <a:pt x="8594" y="1534"/>
                    <a:pt x="8586" y="1529"/>
                    <a:pt x="8582" y="1522"/>
                  </a:cubicBezTo>
                  <a:cubicBezTo>
                    <a:pt x="8578" y="1516"/>
                    <a:pt x="8576" y="1509"/>
                    <a:pt x="8576" y="1501"/>
                  </a:cubicBezTo>
                  <a:lnTo>
                    <a:pt x="8576" y="150"/>
                  </a:lnTo>
                  <a:cubicBezTo>
                    <a:pt x="8576" y="110"/>
                    <a:pt x="8586" y="80"/>
                    <a:pt x="8607" y="59"/>
                  </a:cubicBezTo>
                  <a:cubicBezTo>
                    <a:pt x="8628" y="38"/>
                    <a:pt x="8657" y="27"/>
                    <a:pt x="8692" y="27"/>
                  </a:cubicBezTo>
                  <a:close/>
                  <a:moveTo>
                    <a:pt x="5867" y="27"/>
                  </a:moveTo>
                  <a:lnTo>
                    <a:pt x="6260" y="27"/>
                  </a:lnTo>
                  <a:cubicBezTo>
                    <a:pt x="6300" y="27"/>
                    <a:pt x="6332" y="28"/>
                    <a:pt x="6358" y="29"/>
                  </a:cubicBezTo>
                  <a:cubicBezTo>
                    <a:pt x="6384" y="31"/>
                    <a:pt x="6407" y="33"/>
                    <a:pt x="6428" y="35"/>
                  </a:cubicBezTo>
                  <a:cubicBezTo>
                    <a:pt x="6489" y="44"/>
                    <a:pt x="6544" y="59"/>
                    <a:pt x="6593" y="80"/>
                  </a:cubicBezTo>
                  <a:cubicBezTo>
                    <a:pt x="6642" y="101"/>
                    <a:pt x="6683" y="128"/>
                    <a:pt x="6717" y="162"/>
                  </a:cubicBezTo>
                  <a:cubicBezTo>
                    <a:pt x="6751" y="196"/>
                    <a:pt x="6777" y="237"/>
                    <a:pt x="6795" y="283"/>
                  </a:cubicBezTo>
                  <a:cubicBezTo>
                    <a:pt x="6813" y="330"/>
                    <a:pt x="6822" y="383"/>
                    <a:pt x="6822" y="443"/>
                  </a:cubicBezTo>
                  <a:cubicBezTo>
                    <a:pt x="6822" y="494"/>
                    <a:pt x="6816" y="540"/>
                    <a:pt x="6803" y="582"/>
                  </a:cubicBezTo>
                  <a:cubicBezTo>
                    <a:pt x="6790" y="624"/>
                    <a:pt x="6771" y="661"/>
                    <a:pt x="6746" y="694"/>
                  </a:cubicBezTo>
                  <a:cubicBezTo>
                    <a:pt x="6721" y="727"/>
                    <a:pt x="6690" y="755"/>
                    <a:pt x="6653" y="779"/>
                  </a:cubicBezTo>
                  <a:cubicBezTo>
                    <a:pt x="6617" y="804"/>
                    <a:pt x="6575" y="823"/>
                    <a:pt x="6528" y="838"/>
                  </a:cubicBezTo>
                  <a:cubicBezTo>
                    <a:pt x="6551" y="849"/>
                    <a:pt x="6572" y="862"/>
                    <a:pt x="6592" y="878"/>
                  </a:cubicBezTo>
                  <a:cubicBezTo>
                    <a:pt x="6612" y="893"/>
                    <a:pt x="6631" y="912"/>
                    <a:pt x="6648" y="935"/>
                  </a:cubicBezTo>
                  <a:cubicBezTo>
                    <a:pt x="6666" y="957"/>
                    <a:pt x="6682" y="982"/>
                    <a:pt x="6698" y="1011"/>
                  </a:cubicBezTo>
                  <a:cubicBezTo>
                    <a:pt x="6714" y="1039"/>
                    <a:pt x="6729" y="1072"/>
                    <a:pt x="6744" y="1108"/>
                  </a:cubicBezTo>
                  <a:lnTo>
                    <a:pt x="6871" y="1406"/>
                  </a:lnTo>
                  <a:cubicBezTo>
                    <a:pt x="6883" y="1436"/>
                    <a:pt x="6891" y="1458"/>
                    <a:pt x="6895" y="1471"/>
                  </a:cubicBezTo>
                  <a:cubicBezTo>
                    <a:pt x="6899" y="1485"/>
                    <a:pt x="6901" y="1496"/>
                    <a:pt x="6901" y="1504"/>
                  </a:cubicBezTo>
                  <a:cubicBezTo>
                    <a:pt x="6901" y="1512"/>
                    <a:pt x="6899" y="1519"/>
                    <a:pt x="6896" y="1525"/>
                  </a:cubicBezTo>
                  <a:cubicBezTo>
                    <a:pt x="6893" y="1531"/>
                    <a:pt x="6885" y="1536"/>
                    <a:pt x="6874" y="1540"/>
                  </a:cubicBezTo>
                  <a:cubicBezTo>
                    <a:pt x="6862" y="1544"/>
                    <a:pt x="6845" y="1547"/>
                    <a:pt x="6822" y="1548"/>
                  </a:cubicBezTo>
                  <a:cubicBezTo>
                    <a:pt x="6800" y="1550"/>
                    <a:pt x="6769" y="1551"/>
                    <a:pt x="6730" y="1550"/>
                  </a:cubicBezTo>
                  <a:cubicBezTo>
                    <a:pt x="6697" y="1551"/>
                    <a:pt x="6671" y="1550"/>
                    <a:pt x="6651" y="1548"/>
                  </a:cubicBezTo>
                  <a:cubicBezTo>
                    <a:pt x="6632" y="1547"/>
                    <a:pt x="6616" y="1544"/>
                    <a:pt x="6605" y="1539"/>
                  </a:cubicBezTo>
                  <a:cubicBezTo>
                    <a:pt x="6593" y="1535"/>
                    <a:pt x="6585" y="1530"/>
                    <a:pt x="6581" y="1523"/>
                  </a:cubicBezTo>
                  <a:cubicBezTo>
                    <a:pt x="6576" y="1516"/>
                    <a:pt x="6572" y="1508"/>
                    <a:pt x="6569" y="1499"/>
                  </a:cubicBezTo>
                  <a:lnTo>
                    <a:pt x="6433" y="1160"/>
                  </a:lnTo>
                  <a:cubicBezTo>
                    <a:pt x="6417" y="1122"/>
                    <a:pt x="6401" y="1088"/>
                    <a:pt x="6385" y="1058"/>
                  </a:cubicBezTo>
                  <a:cubicBezTo>
                    <a:pt x="6369" y="1029"/>
                    <a:pt x="6352" y="1004"/>
                    <a:pt x="6333" y="984"/>
                  </a:cubicBezTo>
                  <a:cubicBezTo>
                    <a:pt x="6314" y="964"/>
                    <a:pt x="6292" y="949"/>
                    <a:pt x="6267" y="939"/>
                  </a:cubicBezTo>
                  <a:cubicBezTo>
                    <a:pt x="6242" y="929"/>
                    <a:pt x="6213" y="924"/>
                    <a:pt x="6180" y="924"/>
                  </a:cubicBezTo>
                  <a:lnTo>
                    <a:pt x="6084" y="924"/>
                  </a:lnTo>
                  <a:lnTo>
                    <a:pt x="6084" y="1501"/>
                  </a:lnTo>
                  <a:cubicBezTo>
                    <a:pt x="6084" y="1509"/>
                    <a:pt x="6081" y="1516"/>
                    <a:pt x="6076" y="1522"/>
                  </a:cubicBezTo>
                  <a:cubicBezTo>
                    <a:pt x="6071" y="1529"/>
                    <a:pt x="6063" y="1534"/>
                    <a:pt x="6051" y="1538"/>
                  </a:cubicBezTo>
                  <a:cubicBezTo>
                    <a:pt x="6039" y="1542"/>
                    <a:pt x="6024" y="1545"/>
                    <a:pt x="6004" y="1547"/>
                  </a:cubicBezTo>
                  <a:cubicBezTo>
                    <a:pt x="5985" y="1549"/>
                    <a:pt x="5960" y="1551"/>
                    <a:pt x="5929" y="1550"/>
                  </a:cubicBezTo>
                  <a:cubicBezTo>
                    <a:pt x="5900" y="1551"/>
                    <a:pt x="5875" y="1549"/>
                    <a:pt x="5855" y="1547"/>
                  </a:cubicBezTo>
                  <a:cubicBezTo>
                    <a:pt x="5835" y="1545"/>
                    <a:pt x="5819" y="1542"/>
                    <a:pt x="5807" y="1538"/>
                  </a:cubicBezTo>
                  <a:cubicBezTo>
                    <a:pt x="5796" y="1534"/>
                    <a:pt x="5787" y="1529"/>
                    <a:pt x="5783" y="1522"/>
                  </a:cubicBezTo>
                  <a:cubicBezTo>
                    <a:pt x="5778" y="1516"/>
                    <a:pt x="5776" y="1509"/>
                    <a:pt x="5776" y="1501"/>
                  </a:cubicBezTo>
                  <a:lnTo>
                    <a:pt x="5776" y="124"/>
                  </a:lnTo>
                  <a:cubicBezTo>
                    <a:pt x="5776" y="90"/>
                    <a:pt x="5784" y="65"/>
                    <a:pt x="5802" y="50"/>
                  </a:cubicBezTo>
                  <a:cubicBezTo>
                    <a:pt x="5820" y="35"/>
                    <a:pt x="5841" y="27"/>
                    <a:pt x="5867" y="27"/>
                  </a:cubicBezTo>
                  <a:close/>
                  <a:moveTo>
                    <a:pt x="1371" y="27"/>
                  </a:moveTo>
                  <a:lnTo>
                    <a:pt x="1764" y="27"/>
                  </a:lnTo>
                  <a:cubicBezTo>
                    <a:pt x="1804" y="27"/>
                    <a:pt x="1836" y="28"/>
                    <a:pt x="1862" y="29"/>
                  </a:cubicBezTo>
                  <a:cubicBezTo>
                    <a:pt x="1888" y="31"/>
                    <a:pt x="1911" y="33"/>
                    <a:pt x="1932" y="35"/>
                  </a:cubicBezTo>
                  <a:cubicBezTo>
                    <a:pt x="1993" y="44"/>
                    <a:pt x="2048" y="59"/>
                    <a:pt x="2097" y="80"/>
                  </a:cubicBezTo>
                  <a:cubicBezTo>
                    <a:pt x="2146" y="101"/>
                    <a:pt x="2187" y="128"/>
                    <a:pt x="2221" y="162"/>
                  </a:cubicBezTo>
                  <a:cubicBezTo>
                    <a:pt x="2255" y="196"/>
                    <a:pt x="2281" y="237"/>
                    <a:pt x="2299" y="283"/>
                  </a:cubicBezTo>
                  <a:cubicBezTo>
                    <a:pt x="2317" y="330"/>
                    <a:pt x="2326" y="383"/>
                    <a:pt x="2326" y="443"/>
                  </a:cubicBezTo>
                  <a:cubicBezTo>
                    <a:pt x="2326" y="494"/>
                    <a:pt x="2320" y="540"/>
                    <a:pt x="2307" y="582"/>
                  </a:cubicBezTo>
                  <a:cubicBezTo>
                    <a:pt x="2294" y="624"/>
                    <a:pt x="2275" y="661"/>
                    <a:pt x="2250" y="694"/>
                  </a:cubicBezTo>
                  <a:cubicBezTo>
                    <a:pt x="2225" y="727"/>
                    <a:pt x="2194" y="755"/>
                    <a:pt x="2157" y="779"/>
                  </a:cubicBezTo>
                  <a:cubicBezTo>
                    <a:pt x="2121" y="804"/>
                    <a:pt x="2079" y="823"/>
                    <a:pt x="2032" y="838"/>
                  </a:cubicBezTo>
                  <a:cubicBezTo>
                    <a:pt x="2055" y="849"/>
                    <a:pt x="2076" y="862"/>
                    <a:pt x="2096" y="878"/>
                  </a:cubicBezTo>
                  <a:cubicBezTo>
                    <a:pt x="2116" y="893"/>
                    <a:pt x="2135" y="912"/>
                    <a:pt x="2152" y="935"/>
                  </a:cubicBezTo>
                  <a:cubicBezTo>
                    <a:pt x="2170" y="957"/>
                    <a:pt x="2186" y="982"/>
                    <a:pt x="2202" y="1011"/>
                  </a:cubicBezTo>
                  <a:cubicBezTo>
                    <a:pt x="2218" y="1039"/>
                    <a:pt x="2233" y="1072"/>
                    <a:pt x="2248" y="1108"/>
                  </a:cubicBezTo>
                  <a:lnTo>
                    <a:pt x="2375" y="1406"/>
                  </a:lnTo>
                  <a:cubicBezTo>
                    <a:pt x="2387" y="1436"/>
                    <a:pt x="2395" y="1458"/>
                    <a:pt x="2399" y="1471"/>
                  </a:cubicBezTo>
                  <a:cubicBezTo>
                    <a:pt x="2403" y="1485"/>
                    <a:pt x="2405" y="1496"/>
                    <a:pt x="2405" y="1504"/>
                  </a:cubicBezTo>
                  <a:cubicBezTo>
                    <a:pt x="2405" y="1512"/>
                    <a:pt x="2403" y="1519"/>
                    <a:pt x="2400" y="1525"/>
                  </a:cubicBezTo>
                  <a:cubicBezTo>
                    <a:pt x="2397" y="1531"/>
                    <a:pt x="2389" y="1536"/>
                    <a:pt x="2378" y="1540"/>
                  </a:cubicBezTo>
                  <a:cubicBezTo>
                    <a:pt x="2366" y="1544"/>
                    <a:pt x="2349" y="1547"/>
                    <a:pt x="2326" y="1548"/>
                  </a:cubicBezTo>
                  <a:cubicBezTo>
                    <a:pt x="2304" y="1550"/>
                    <a:pt x="2273" y="1551"/>
                    <a:pt x="2234" y="1550"/>
                  </a:cubicBezTo>
                  <a:cubicBezTo>
                    <a:pt x="2201" y="1551"/>
                    <a:pt x="2175" y="1550"/>
                    <a:pt x="2155" y="1548"/>
                  </a:cubicBezTo>
                  <a:cubicBezTo>
                    <a:pt x="2136" y="1547"/>
                    <a:pt x="2120" y="1544"/>
                    <a:pt x="2109" y="1539"/>
                  </a:cubicBezTo>
                  <a:cubicBezTo>
                    <a:pt x="2097" y="1535"/>
                    <a:pt x="2089" y="1530"/>
                    <a:pt x="2085" y="1523"/>
                  </a:cubicBezTo>
                  <a:cubicBezTo>
                    <a:pt x="2080" y="1516"/>
                    <a:pt x="2076" y="1508"/>
                    <a:pt x="2073" y="1499"/>
                  </a:cubicBezTo>
                  <a:lnTo>
                    <a:pt x="1937" y="1160"/>
                  </a:lnTo>
                  <a:cubicBezTo>
                    <a:pt x="1921" y="1122"/>
                    <a:pt x="1905" y="1088"/>
                    <a:pt x="1889" y="1058"/>
                  </a:cubicBezTo>
                  <a:cubicBezTo>
                    <a:pt x="1873" y="1029"/>
                    <a:pt x="1856" y="1004"/>
                    <a:pt x="1837" y="984"/>
                  </a:cubicBezTo>
                  <a:cubicBezTo>
                    <a:pt x="1818" y="964"/>
                    <a:pt x="1796" y="949"/>
                    <a:pt x="1771" y="939"/>
                  </a:cubicBezTo>
                  <a:cubicBezTo>
                    <a:pt x="1746" y="929"/>
                    <a:pt x="1717" y="924"/>
                    <a:pt x="1684" y="924"/>
                  </a:cubicBezTo>
                  <a:lnTo>
                    <a:pt x="1588" y="924"/>
                  </a:lnTo>
                  <a:lnTo>
                    <a:pt x="1588" y="1501"/>
                  </a:lnTo>
                  <a:cubicBezTo>
                    <a:pt x="1588" y="1509"/>
                    <a:pt x="1585" y="1516"/>
                    <a:pt x="1580" y="1522"/>
                  </a:cubicBezTo>
                  <a:cubicBezTo>
                    <a:pt x="1575" y="1529"/>
                    <a:pt x="1567" y="1534"/>
                    <a:pt x="1555" y="1538"/>
                  </a:cubicBezTo>
                  <a:cubicBezTo>
                    <a:pt x="1543" y="1542"/>
                    <a:pt x="1528" y="1545"/>
                    <a:pt x="1508" y="1547"/>
                  </a:cubicBezTo>
                  <a:cubicBezTo>
                    <a:pt x="1489" y="1549"/>
                    <a:pt x="1464" y="1551"/>
                    <a:pt x="1433" y="1550"/>
                  </a:cubicBezTo>
                  <a:cubicBezTo>
                    <a:pt x="1404" y="1551"/>
                    <a:pt x="1379" y="1549"/>
                    <a:pt x="1359" y="1547"/>
                  </a:cubicBezTo>
                  <a:cubicBezTo>
                    <a:pt x="1339" y="1545"/>
                    <a:pt x="1323" y="1542"/>
                    <a:pt x="1311" y="1538"/>
                  </a:cubicBezTo>
                  <a:cubicBezTo>
                    <a:pt x="1300" y="1534"/>
                    <a:pt x="1291" y="1529"/>
                    <a:pt x="1287" y="1522"/>
                  </a:cubicBezTo>
                  <a:cubicBezTo>
                    <a:pt x="1282" y="1516"/>
                    <a:pt x="1280" y="1509"/>
                    <a:pt x="1280" y="1501"/>
                  </a:cubicBezTo>
                  <a:lnTo>
                    <a:pt x="1280" y="124"/>
                  </a:lnTo>
                  <a:cubicBezTo>
                    <a:pt x="1280" y="90"/>
                    <a:pt x="1288" y="65"/>
                    <a:pt x="1306" y="50"/>
                  </a:cubicBezTo>
                  <a:cubicBezTo>
                    <a:pt x="1324" y="35"/>
                    <a:pt x="1345" y="27"/>
                    <a:pt x="1371" y="27"/>
                  </a:cubicBezTo>
                  <a:close/>
                  <a:moveTo>
                    <a:pt x="104" y="27"/>
                  </a:moveTo>
                  <a:lnTo>
                    <a:pt x="461" y="27"/>
                  </a:lnTo>
                  <a:cubicBezTo>
                    <a:pt x="497" y="27"/>
                    <a:pt x="532" y="28"/>
                    <a:pt x="564" y="31"/>
                  </a:cubicBezTo>
                  <a:cubicBezTo>
                    <a:pt x="596" y="34"/>
                    <a:pt x="635" y="40"/>
                    <a:pt x="681" y="49"/>
                  </a:cubicBezTo>
                  <a:cubicBezTo>
                    <a:pt x="726" y="58"/>
                    <a:pt x="772" y="74"/>
                    <a:pt x="818" y="99"/>
                  </a:cubicBezTo>
                  <a:cubicBezTo>
                    <a:pt x="865" y="123"/>
                    <a:pt x="904" y="153"/>
                    <a:pt x="937" y="191"/>
                  </a:cubicBezTo>
                  <a:cubicBezTo>
                    <a:pt x="970" y="228"/>
                    <a:pt x="995" y="271"/>
                    <a:pt x="1012" y="321"/>
                  </a:cubicBezTo>
                  <a:cubicBezTo>
                    <a:pt x="1029" y="370"/>
                    <a:pt x="1038" y="426"/>
                    <a:pt x="1038" y="488"/>
                  </a:cubicBezTo>
                  <a:cubicBezTo>
                    <a:pt x="1038" y="573"/>
                    <a:pt x="1025" y="648"/>
                    <a:pt x="998" y="714"/>
                  </a:cubicBezTo>
                  <a:cubicBezTo>
                    <a:pt x="972" y="779"/>
                    <a:pt x="933" y="835"/>
                    <a:pt x="882" y="880"/>
                  </a:cubicBezTo>
                  <a:cubicBezTo>
                    <a:pt x="831" y="925"/>
                    <a:pt x="769" y="959"/>
                    <a:pt x="695" y="982"/>
                  </a:cubicBezTo>
                  <a:cubicBezTo>
                    <a:pt x="621" y="1006"/>
                    <a:pt x="534" y="1017"/>
                    <a:pt x="434" y="1017"/>
                  </a:cubicBezTo>
                  <a:lnTo>
                    <a:pt x="308" y="1017"/>
                  </a:lnTo>
                  <a:lnTo>
                    <a:pt x="308" y="1501"/>
                  </a:lnTo>
                  <a:cubicBezTo>
                    <a:pt x="308" y="1509"/>
                    <a:pt x="305" y="1516"/>
                    <a:pt x="300" y="1522"/>
                  </a:cubicBezTo>
                  <a:cubicBezTo>
                    <a:pt x="295" y="1529"/>
                    <a:pt x="287" y="1534"/>
                    <a:pt x="275" y="1538"/>
                  </a:cubicBezTo>
                  <a:cubicBezTo>
                    <a:pt x="263" y="1542"/>
                    <a:pt x="248" y="1545"/>
                    <a:pt x="228" y="1547"/>
                  </a:cubicBezTo>
                  <a:cubicBezTo>
                    <a:pt x="209" y="1549"/>
                    <a:pt x="184" y="1551"/>
                    <a:pt x="153" y="1550"/>
                  </a:cubicBezTo>
                  <a:cubicBezTo>
                    <a:pt x="124" y="1551"/>
                    <a:pt x="99" y="1549"/>
                    <a:pt x="79" y="1547"/>
                  </a:cubicBezTo>
                  <a:cubicBezTo>
                    <a:pt x="59" y="1545"/>
                    <a:pt x="43" y="1542"/>
                    <a:pt x="31" y="1538"/>
                  </a:cubicBezTo>
                  <a:cubicBezTo>
                    <a:pt x="20" y="1534"/>
                    <a:pt x="11" y="1529"/>
                    <a:pt x="7" y="1522"/>
                  </a:cubicBezTo>
                  <a:cubicBezTo>
                    <a:pt x="2" y="1516"/>
                    <a:pt x="0" y="1509"/>
                    <a:pt x="0" y="1501"/>
                  </a:cubicBezTo>
                  <a:lnTo>
                    <a:pt x="0" y="137"/>
                  </a:lnTo>
                  <a:cubicBezTo>
                    <a:pt x="0" y="101"/>
                    <a:pt x="9" y="73"/>
                    <a:pt x="28" y="55"/>
                  </a:cubicBezTo>
                  <a:cubicBezTo>
                    <a:pt x="48" y="36"/>
                    <a:pt x="73" y="27"/>
                    <a:pt x="104" y="27"/>
                  </a:cubicBezTo>
                  <a:close/>
                  <a:moveTo>
                    <a:pt x="7669" y="20"/>
                  </a:moveTo>
                  <a:cubicBezTo>
                    <a:pt x="7715" y="20"/>
                    <a:pt x="7752" y="21"/>
                    <a:pt x="7779" y="22"/>
                  </a:cubicBezTo>
                  <a:cubicBezTo>
                    <a:pt x="7807" y="23"/>
                    <a:pt x="7828" y="26"/>
                    <a:pt x="7843" y="30"/>
                  </a:cubicBezTo>
                  <a:cubicBezTo>
                    <a:pt x="7859" y="34"/>
                    <a:pt x="7870" y="41"/>
                    <a:pt x="7876" y="49"/>
                  </a:cubicBezTo>
                  <a:cubicBezTo>
                    <a:pt x="7883" y="58"/>
                    <a:pt x="7888" y="70"/>
                    <a:pt x="7893" y="84"/>
                  </a:cubicBezTo>
                  <a:lnTo>
                    <a:pt x="8362" y="1429"/>
                  </a:lnTo>
                  <a:cubicBezTo>
                    <a:pt x="8371" y="1457"/>
                    <a:pt x="8377" y="1479"/>
                    <a:pt x="8379" y="1495"/>
                  </a:cubicBezTo>
                  <a:cubicBezTo>
                    <a:pt x="8382" y="1512"/>
                    <a:pt x="8379" y="1524"/>
                    <a:pt x="8370" y="1532"/>
                  </a:cubicBezTo>
                  <a:cubicBezTo>
                    <a:pt x="8361" y="1541"/>
                    <a:pt x="8346" y="1546"/>
                    <a:pt x="8324" y="1548"/>
                  </a:cubicBezTo>
                  <a:cubicBezTo>
                    <a:pt x="8303" y="1550"/>
                    <a:pt x="8272" y="1551"/>
                    <a:pt x="8234" y="1550"/>
                  </a:cubicBezTo>
                  <a:cubicBezTo>
                    <a:pt x="8194" y="1551"/>
                    <a:pt x="8163" y="1550"/>
                    <a:pt x="8141" y="1549"/>
                  </a:cubicBezTo>
                  <a:cubicBezTo>
                    <a:pt x="8119" y="1548"/>
                    <a:pt x="8102" y="1545"/>
                    <a:pt x="8090" y="1542"/>
                  </a:cubicBezTo>
                  <a:cubicBezTo>
                    <a:pt x="8078" y="1538"/>
                    <a:pt x="8070" y="1533"/>
                    <a:pt x="8065" y="1527"/>
                  </a:cubicBezTo>
                  <a:cubicBezTo>
                    <a:pt x="8061" y="1521"/>
                    <a:pt x="8057" y="1513"/>
                    <a:pt x="8054" y="1502"/>
                  </a:cubicBezTo>
                  <a:lnTo>
                    <a:pt x="7952" y="1198"/>
                  </a:lnTo>
                  <a:lnTo>
                    <a:pt x="7382" y="1198"/>
                  </a:lnTo>
                  <a:lnTo>
                    <a:pt x="7286" y="1494"/>
                  </a:lnTo>
                  <a:cubicBezTo>
                    <a:pt x="7283" y="1505"/>
                    <a:pt x="7279" y="1514"/>
                    <a:pt x="7274" y="1522"/>
                  </a:cubicBezTo>
                  <a:cubicBezTo>
                    <a:pt x="7269" y="1529"/>
                    <a:pt x="7261" y="1535"/>
                    <a:pt x="7249" y="1539"/>
                  </a:cubicBezTo>
                  <a:cubicBezTo>
                    <a:pt x="7238" y="1544"/>
                    <a:pt x="7222" y="1547"/>
                    <a:pt x="7201" y="1548"/>
                  </a:cubicBezTo>
                  <a:cubicBezTo>
                    <a:pt x="7180" y="1550"/>
                    <a:pt x="7153" y="1551"/>
                    <a:pt x="7120" y="1550"/>
                  </a:cubicBezTo>
                  <a:cubicBezTo>
                    <a:pt x="7084" y="1551"/>
                    <a:pt x="7056" y="1549"/>
                    <a:pt x="7035" y="1547"/>
                  </a:cubicBezTo>
                  <a:cubicBezTo>
                    <a:pt x="7015" y="1545"/>
                    <a:pt x="7001" y="1539"/>
                    <a:pt x="6993" y="1530"/>
                  </a:cubicBezTo>
                  <a:cubicBezTo>
                    <a:pt x="6985" y="1521"/>
                    <a:pt x="6983" y="1508"/>
                    <a:pt x="6985" y="1492"/>
                  </a:cubicBezTo>
                  <a:cubicBezTo>
                    <a:pt x="6987" y="1476"/>
                    <a:pt x="6993" y="1454"/>
                    <a:pt x="7003" y="1426"/>
                  </a:cubicBezTo>
                  <a:lnTo>
                    <a:pt x="7470" y="81"/>
                  </a:lnTo>
                  <a:cubicBezTo>
                    <a:pt x="7475" y="68"/>
                    <a:pt x="7480" y="57"/>
                    <a:pt x="7487" y="49"/>
                  </a:cubicBezTo>
                  <a:cubicBezTo>
                    <a:pt x="7493" y="41"/>
                    <a:pt x="7503" y="34"/>
                    <a:pt x="7516" y="30"/>
                  </a:cubicBezTo>
                  <a:cubicBezTo>
                    <a:pt x="7530" y="26"/>
                    <a:pt x="7549" y="23"/>
                    <a:pt x="7573" y="22"/>
                  </a:cubicBezTo>
                  <a:cubicBezTo>
                    <a:pt x="7597" y="21"/>
                    <a:pt x="7629" y="20"/>
                    <a:pt x="7669" y="20"/>
                  </a:cubicBezTo>
                  <a:close/>
                  <a:moveTo>
                    <a:pt x="4950" y="1"/>
                  </a:moveTo>
                  <a:cubicBezTo>
                    <a:pt x="5015" y="1"/>
                    <a:pt x="5075" y="6"/>
                    <a:pt x="5129" y="15"/>
                  </a:cubicBezTo>
                  <a:cubicBezTo>
                    <a:pt x="5183" y="24"/>
                    <a:pt x="5230" y="35"/>
                    <a:pt x="5270" y="48"/>
                  </a:cubicBezTo>
                  <a:cubicBezTo>
                    <a:pt x="5311" y="60"/>
                    <a:pt x="5344" y="74"/>
                    <a:pt x="5371" y="89"/>
                  </a:cubicBezTo>
                  <a:cubicBezTo>
                    <a:pt x="5397" y="104"/>
                    <a:pt x="5416" y="117"/>
                    <a:pt x="5426" y="128"/>
                  </a:cubicBezTo>
                  <a:cubicBezTo>
                    <a:pt x="5437" y="139"/>
                    <a:pt x="5444" y="154"/>
                    <a:pt x="5449" y="174"/>
                  </a:cubicBezTo>
                  <a:cubicBezTo>
                    <a:pt x="5454" y="194"/>
                    <a:pt x="5456" y="224"/>
                    <a:pt x="5456" y="263"/>
                  </a:cubicBezTo>
                  <a:cubicBezTo>
                    <a:pt x="5456" y="285"/>
                    <a:pt x="5455" y="305"/>
                    <a:pt x="5453" y="321"/>
                  </a:cubicBezTo>
                  <a:cubicBezTo>
                    <a:pt x="5451" y="338"/>
                    <a:pt x="5448" y="351"/>
                    <a:pt x="5445" y="360"/>
                  </a:cubicBezTo>
                  <a:cubicBezTo>
                    <a:pt x="5441" y="370"/>
                    <a:pt x="5437" y="377"/>
                    <a:pt x="5432" y="381"/>
                  </a:cubicBezTo>
                  <a:cubicBezTo>
                    <a:pt x="5427" y="385"/>
                    <a:pt x="5421" y="387"/>
                    <a:pt x="5414" y="387"/>
                  </a:cubicBezTo>
                  <a:cubicBezTo>
                    <a:pt x="5404" y="387"/>
                    <a:pt x="5387" y="380"/>
                    <a:pt x="5365" y="366"/>
                  </a:cubicBezTo>
                  <a:cubicBezTo>
                    <a:pt x="5342" y="352"/>
                    <a:pt x="5312" y="336"/>
                    <a:pt x="5274" y="320"/>
                  </a:cubicBezTo>
                  <a:cubicBezTo>
                    <a:pt x="5237" y="304"/>
                    <a:pt x="5192" y="288"/>
                    <a:pt x="5140" y="274"/>
                  </a:cubicBezTo>
                  <a:cubicBezTo>
                    <a:pt x="5088" y="260"/>
                    <a:pt x="5028" y="253"/>
                    <a:pt x="4959" y="253"/>
                  </a:cubicBezTo>
                  <a:cubicBezTo>
                    <a:pt x="4886" y="253"/>
                    <a:pt x="4819" y="266"/>
                    <a:pt x="4760" y="291"/>
                  </a:cubicBezTo>
                  <a:cubicBezTo>
                    <a:pt x="4701" y="317"/>
                    <a:pt x="4650" y="353"/>
                    <a:pt x="4608" y="399"/>
                  </a:cubicBezTo>
                  <a:cubicBezTo>
                    <a:pt x="4565" y="446"/>
                    <a:pt x="4533" y="501"/>
                    <a:pt x="4510" y="567"/>
                  </a:cubicBezTo>
                  <a:cubicBezTo>
                    <a:pt x="4488" y="632"/>
                    <a:pt x="4476" y="704"/>
                    <a:pt x="4476" y="783"/>
                  </a:cubicBezTo>
                  <a:cubicBezTo>
                    <a:pt x="4476" y="870"/>
                    <a:pt x="4488" y="946"/>
                    <a:pt x="4511" y="1012"/>
                  </a:cubicBezTo>
                  <a:cubicBezTo>
                    <a:pt x="4534" y="1078"/>
                    <a:pt x="4566" y="1133"/>
                    <a:pt x="4608" y="1178"/>
                  </a:cubicBezTo>
                  <a:cubicBezTo>
                    <a:pt x="4649" y="1222"/>
                    <a:pt x="4699" y="1256"/>
                    <a:pt x="4757" y="1279"/>
                  </a:cubicBezTo>
                  <a:cubicBezTo>
                    <a:pt x="4815" y="1301"/>
                    <a:pt x="4880" y="1313"/>
                    <a:pt x="4950" y="1313"/>
                  </a:cubicBezTo>
                  <a:cubicBezTo>
                    <a:pt x="4984" y="1313"/>
                    <a:pt x="5018" y="1309"/>
                    <a:pt x="5052" y="1301"/>
                  </a:cubicBezTo>
                  <a:cubicBezTo>
                    <a:pt x="5085" y="1293"/>
                    <a:pt x="5117" y="1281"/>
                    <a:pt x="5146" y="1266"/>
                  </a:cubicBezTo>
                  <a:lnTo>
                    <a:pt x="5146" y="914"/>
                  </a:lnTo>
                  <a:lnTo>
                    <a:pt x="4858" y="914"/>
                  </a:lnTo>
                  <a:cubicBezTo>
                    <a:pt x="4844" y="914"/>
                    <a:pt x="4833" y="905"/>
                    <a:pt x="4826" y="888"/>
                  </a:cubicBezTo>
                  <a:cubicBezTo>
                    <a:pt x="4818" y="870"/>
                    <a:pt x="4814" y="840"/>
                    <a:pt x="4814" y="798"/>
                  </a:cubicBezTo>
                  <a:cubicBezTo>
                    <a:pt x="4814" y="776"/>
                    <a:pt x="4815" y="758"/>
                    <a:pt x="4817" y="743"/>
                  </a:cubicBezTo>
                  <a:cubicBezTo>
                    <a:pt x="4819" y="728"/>
                    <a:pt x="4822" y="716"/>
                    <a:pt x="4826" y="707"/>
                  </a:cubicBezTo>
                  <a:cubicBezTo>
                    <a:pt x="4830" y="698"/>
                    <a:pt x="4834" y="692"/>
                    <a:pt x="4840" y="687"/>
                  </a:cubicBezTo>
                  <a:cubicBezTo>
                    <a:pt x="4845" y="683"/>
                    <a:pt x="4851" y="681"/>
                    <a:pt x="4858" y="681"/>
                  </a:cubicBezTo>
                  <a:lnTo>
                    <a:pt x="5371" y="681"/>
                  </a:lnTo>
                  <a:cubicBezTo>
                    <a:pt x="5383" y="681"/>
                    <a:pt x="5394" y="683"/>
                    <a:pt x="5404" y="687"/>
                  </a:cubicBezTo>
                  <a:cubicBezTo>
                    <a:pt x="5414" y="692"/>
                    <a:pt x="5422" y="698"/>
                    <a:pt x="5430" y="707"/>
                  </a:cubicBezTo>
                  <a:cubicBezTo>
                    <a:pt x="5437" y="715"/>
                    <a:pt x="5443" y="726"/>
                    <a:pt x="5447" y="738"/>
                  </a:cubicBezTo>
                  <a:cubicBezTo>
                    <a:pt x="5451" y="750"/>
                    <a:pt x="5453" y="764"/>
                    <a:pt x="5453" y="779"/>
                  </a:cubicBezTo>
                  <a:lnTo>
                    <a:pt x="5453" y="1383"/>
                  </a:lnTo>
                  <a:cubicBezTo>
                    <a:pt x="5453" y="1406"/>
                    <a:pt x="5448" y="1427"/>
                    <a:pt x="5440" y="1444"/>
                  </a:cubicBezTo>
                  <a:cubicBezTo>
                    <a:pt x="5432" y="1462"/>
                    <a:pt x="5415" y="1476"/>
                    <a:pt x="5390" y="1486"/>
                  </a:cubicBezTo>
                  <a:cubicBezTo>
                    <a:pt x="5365" y="1496"/>
                    <a:pt x="5333" y="1507"/>
                    <a:pt x="5296" y="1518"/>
                  </a:cubicBezTo>
                  <a:cubicBezTo>
                    <a:pt x="5258" y="1529"/>
                    <a:pt x="5219" y="1538"/>
                    <a:pt x="5179" y="1546"/>
                  </a:cubicBezTo>
                  <a:cubicBezTo>
                    <a:pt x="5139" y="1554"/>
                    <a:pt x="5098" y="1559"/>
                    <a:pt x="5057" y="1563"/>
                  </a:cubicBezTo>
                  <a:cubicBezTo>
                    <a:pt x="5016" y="1567"/>
                    <a:pt x="4975" y="1569"/>
                    <a:pt x="4933" y="1569"/>
                  </a:cubicBezTo>
                  <a:cubicBezTo>
                    <a:pt x="4812" y="1569"/>
                    <a:pt x="4704" y="1552"/>
                    <a:pt x="4608" y="1517"/>
                  </a:cubicBezTo>
                  <a:cubicBezTo>
                    <a:pt x="4513" y="1482"/>
                    <a:pt x="4432" y="1432"/>
                    <a:pt x="4365" y="1366"/>
                  </a:cubicBezTo>
                  <a:cubicBezTo>
                    <a:pt x="4299" y="1300"/>
                    <a:pt x="4248" y="1219"/>
                    <a:pt x="4213" y="1125"/>
                  </a:cubicBezTo>
                  <a:cubicBezTo>
                    <a:pt x="4178" y="1030"/>
                    <a:pt x="4160" y="922"/>
                    <a:pt x="4160" y="802"/>
                  </a:cubicBezTo>
                  <a:cubicBezTo>
                    <a:pt x="4160" y="677"/>
                    <a:pt x="4179" y="566"/>
                    <a:pt x="4216" y="467"/>
                  </a:cubicBezTo>
                  <a:cubicBezTo>
                    <a:pt x="4254" y="368"/>
                    <a:pt x="4307" y="284"/>
                    <a:pt x="4376" y="215"/>
                  </a:cubicBezTo>
                  <a:cubicBezTo>
                    <a:pt x="4444" y="146"/>
                    <a:pt x="4527" y="93"/>
                    <a:pt x="4625" y="56"/>
                  </a:cubicBezTo>
                  <a:cubicBezTo>
                    <a:pt x="4722" y="20"/>
                    <a:pt x="4830" y="1"/>
                    <a:pt x="4950" y="1"/>
                  </a:cubicBezTo>
                  <a:close/>
                  <a:moveTo>
                    <a:pt x="3285" y="0"/>
                  </a:moveTo>
                  <a:cubicBezTo>
                    <a:pt x="3399" y="0"/>
                    <a:pt x="3501" y="15"/>
                    <a:pt x="3589" y="46"/>
                  </a:cubicBezTo>
                  <a:cubicBezTo>
                    <a:pt x="3677" y="76"/>
                    <a:pt x="3750" y="123"/>
                    <a:pt x="3809" y="186"/>
                  </a:cubicBezTo>
                  <a:cubicBezTo>
                    <a:pt x="3868" y="250"/>
                    <a:pt x="3913" y="330"/>
                    <a:pt x="3943" y="426"/>
                  </a:cubicBezTo>
                  <a:cubicBezTo>
                    <a:pt x="3973" y="523"/>
                    <a:pt x="3988" y="636"/>
                    <a:pt x="3988" y="768"/>
                  </a:cubicBezTo>
                  <a:cubicBezTo>
                    <a:pt x="3988" y="893"/>
                    <a:pt x="3972" y="1006"/>
                    <a:pt x="3941" y="1105"/>
                  </a:cubicBezTo>
                  <a:cubicBezTo>
                    <a:pt x="3910" y="1204"/>
                    <a:pt x="3863" y="1289"/>
                    <a:pt x="3801" y="1358"/>
                  </a:cubicBezTo>
                  <a:cubicBezTo>
                    <a:pt x="3740" y="1427"/>
                    <a:pt x="3663" y="1480"/>
                    <a:pt x="3572" y="1516"/>
                  </a:cubicBezTo>
                  <a:cubicBezTo>
                    <a:pt x="3481" y="1552"/>
                    <a:pt x="3376" y="1570"/>
                    <a:pt x="3257" y="1570"/>
                  </a:cubicBezTo>
                  <a:cubicBezTo>
                    <a:pt x="3139" y="1570"/>
                    <a:pt x="3036" y="1555"/>
                    <a:pt x="2948" y="1524"/>
                  </a:cubicBezTo>
                  <a:cubicBezTo>
                    <a:pt x="2860" y="1493"/>
                    <a:pt x="2787" y="1446"/>
                    <a:pt x="2728" y="1383"/>
                  </a:cubicBezTo>
                  <a:cubicBezTo>
                    <a:pt x="2669" y="1320"/>
                    <a:pt x="2625" y="1239"/>
                    <a:pt x="2596" y="1142"/>
                  </a:cubicBezTo>
                  <a:cubicBezTo>
                    <a:pt x="2567" y="1044"/>
                    <a:pt x="2552" y="928"/>
                    <a:pt x="2552" y="795"/>
                  </a:cubicBezTo>
                  <a:cubicBezTo>
                    <a:pt x="2552" y="672"/>
                    <a:pt x="2568" y="562"/>
                    <a:pt x="2599" y="464"/>
                  </a:cubicBezTo>
                  <a:cubicBezTo>
                    <a:pt x="2630" y="366"/>
                    <a:pt x="2677" y="282"/>
                    <a:pt x="2739" y="213"/>
                  </a:cubicBezTo>
                  <a:cubicBezTo>
                    <a:pt x="2800" y="145"/>
                    <a:pt x="2877" y="92"/>
                    <a:pt x="2968" y="55"/>
                  </a:cubicBezTo>
                  <a:cubicBezTo>
                    <a:pt x="3059" y="18"/>
                    <a:pt x="3164" y="0"/>
                    <a:pt x="3285" y="0"/>
                  </a:cubicBezTo>
                  <a:close/>
                </a:path>
              </a:pathLst>
            </a:custGeom>
            <a:noFill/>
            <a:ln w="9525" cap="flat">
              <a:solidFill>
                <a:srgbClr val="002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9982" name="Freeform 66"/>
            <p:cNvSpPr>
              <a:spLocks noEditPoints="1"/>
            </p:cNvSpPr>
            <p:nvPr/>
          </p:nvSpPr>
          <p:spPr bwMode="auto">
            <a:xfrm>
              <a:off x="3476" y="804"/>
              <a:ext cx="475" cy="87"/>
            </a:xfrm>
            <a:custGeom>
              <a:avLst/>
              <a:gdLst>
                <a:gd name="T0" fmla="*/ 0 w 4265"/>
                <a:gd name="T1" fmla="*/ 0 h 785"/>
                <a:gd name="T2" fmla="*/ 0 w 4265"/>
                <a:gd name="T3" fmla="*/ 0 h 785"/>
                <a:gd name="T4" fmla="*/ 0 w 4265"/>
                <a:gd name="T5" fmla="*/ 0 h 785"/>
                <a:gd name="T6" fmla="*/ 0 w 4265"/>
                <a:gd name="T7" fmla="*/ 0 h 785"/>
                <a:gd name="T8" fmla="*/ 0 w 4265"/>
                <a:gd name="T9" fmla="*/ 0 h 785"/>
                <a:gd name="T10" fmla="*/ 0 w 4265"/>
                <a:gd name="T11" fmla="*/ 0 h 785"/>
                <a:gd name="T12" fmla="*/ 0 w 4265"/>
                <a:gd name="T13" fmla="*/ 0 h 785"/>
                <a:gd name="T14" fmla="*/ 0 w 4265"/>
                <a:gd name="T15" fmla="*/ 0 h 785"/>
                <a:gd name="T16" fmla="*/ 0 w 4265"/>
                <a:gd name="T17" fmla="*/ 0 h 785"/>
                <a:gd name="T18" fmla="*/ 0 w 4265"/>
                <a:gd name="T19" fmla="*/ 0 h 785"/>
                <a:gd name="T20" fmla="*/ 0 w 4265"/>
                <a:gd name="T21" fmla="*/ 0 h 785"/>
                <a:gd name="T22" fmla="*/ 0 w 4265"/>
                <a:gd name="T23" fmla="*/ 0 h 785"/>
                <a:gd name="T24" fmla="*/ 0 w 4265"/>
                <a:gd name="T25" fmla="*/ 0 h 785"/>
                <a:gd name="T26" fmla="*/ 0 w 4265"/>
                <a:gd name="T27" fmla="*/ 0 h 785"/>
                <a:gd name="T28" fmla="*/ 0 w 4265"/>
                <a:gd name="T29" fmla="*/ 0 h 785"/>
                <a:gd name="T30" fmla="*/ 0 w 4265"/>
                <a:gd name="T31" fmla="*/ 0 h 785"/>
                <a:gd name="T32" fmla="*/ 0 w 4265"/>
                <a:gd name="T33" fmla="*/ 0 h 785"/>
                <a:gd name="T34" fmla="*/ 0 w 4265"/>
                <a:gd name="T35" fmla="*/ 0 h 785"/>
                <a:gd name="T36" fmla="*/ 0 w 4265"/>
                <a:gd name="T37" fmla="*/ 0 h 785"/>
                <a:gd name="T38" fmla="*/ 0 w 4265"/>
                <a:gd name="T39" fmla="*/ 0 h 785"/>
                <a:gd name="T40" fmla="*/ 0 w 4265"/>
                <a:gd name="T41" fmla="*/ 0 h 785"/>
                <a:gd name="T42" fmla="*/ 0 w 4265"/>
                <a:gd name="T43" fmla="*/ 0 h 785"/>
                <a:gd name="T44" fmla="*/ 0 w 4265"/>
                <a:gd name="T45" fmla="*/ 0 h 785"/>
                <a:gd name="T46" fmla="*/ 0 w 4265"/>
                <a:gd name="T47" fmla="*/ 0 h 785"/>
                <a:gd name="T48" fmla="*/ 0 w 4265"/>
                <a:gd name="T49" fmla="*/ 0 h 785"/>
                <a:gd name="T50" fmla="*/ 0 w 4265"/>
                <a:gd name="T51" fmla="*/ 0 h 785"/>
                <a:gd name="T52" fmla="*/ 0 w 4265"/>
                <a:gd name="T53" fmla="*/ 0 h 785"/>
                <a:gd name="T54" fmla="*/ 0 w 4265"/>
                <a:gd name="T55" fmla="*/ 0 h 785"/>
                <a:gd name="T56" fmla="*/ 0 w 4265"/>
                <a:gd name="T57" fmla="*/ 0 h 785"/>
                <a:gd name="T58" fmla="*/ 0 w 4265"/>
                <a:gd name="T59" fmla="*/ 0 h 785"/>
                <a:gd name="T60" fmla="*/ 0 w 4265"/>
                <a:gd name="T61" fmla="*/ 0 h 785"/>
                <a:gd name="T62" fmla="*/ 0 w 4265"/>
                <a:gd name="T63" fmla="*/ 0 h 785"/>
                <a:gd name="T64" fmla="*/ 0 w 4265"/>
                <a:gd name="T65" fmla="*/ 0 h 785"/>
                <a:gd name="T66" fmla="*/ 0 w 4265"/>
                <a:gd name="T67" fmla="*/ 0 h 785"/>
                <a:gd name="T68" fmla="*/ 0 w 4265"/>
                <a:gd name="T69" fmla="*/ 0 h 785"/>
                <a:gd name="T70" fmla="*/ 0 w 4265"/>
                <a:gd name="T71" fmla="*/ 0 h 785"/>
                <a:gd name="T72" fmla="*/ 0 w 4265"/>
                <a:gd name="T73" fmla="*/ 0 h 785"/>
                <a:gd name="T74" fmla="*/ 0 w 4265"/>
                <a:gd name="T75" fmla="*/ 0 h 785"/>
                <a:gd name="T76" fmla="*/ 0 w 4265"/>
                <a:gd name="T77" fmla="*/ 0 h 785"/>
                <a:gd name="T78" fmla="*/ 0 w 4265"/>
                <a:gd name="T79" fmla="*/ 0 h 785"/>
                <a:gd name="T80" fmla="*/ 0 w 4265"/>
                <a:gd name="T81" fmla="*/ 0 h 785"/>
                <a:gd name="T82" fmla="*/ 0 w 4265"/>
                <a:gd name="T83" fmla="*/ 0 h 785"/>
                <a:gd name="T84" fmla="*/ 0 w 4265"/>
                <a:gd name="T85" fmla="*/ 0 h 785"/>
                <a:gd name="T86" fmla="*/ 0 w 4265"/>
                <a:gd name="T87" fmla="*/ 0 h 785"/>
                <a:gd name="T88" fmla="*/ 0 w 4265"/>
                <a:gd name="T89" fmla="*/ 0 h 785"/>
                <a:gd name="T90" fmla="*/ 0 w 4265"/>
                <a:gd name="T91" fmla="*/ 0 h 785"/>
                <a:gd name="T92" fmla="*/ 0 w 4265"/>
                <a:gd name="T93" fmla="*/ 0 h 785"/>
                <a:gd name="T94" fmla="*/ 0 w 4265"/>
                <a:gd name="T95" fmla="*/ 0 h 785"/>
                <a:gd name="T96" fmla="*/ 0 w 4265"/>
                <a:gd name="T97" fmla="*/ 0 h 785"/>
                <a:gd name="T98" fmla="*/ 0 w 4265"/>
                <a:gd name="T99" fmla="*/ 0 h 785"/>
                <a:gd name="T100" fmla="*/ 0 w 4265"/>
                <a:gd name="T101" fmla="*/ 0 h 785"/>
                <a:gd name="T102" fmla="*/ 0 w 4265"/>
                <a:gd name="T103" fmla="*/ 0 h 785"/>
                <a:gd name="T104" fmla="*/ 0 w 4265"/>
                <a:gd name="T105" fmla="*/ 0 h 785"/>
                <a:gd name="T106" fmla="*/ 0 w 4265"/>
                <a:gd name="T107" fmla="*/ 0 h 78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265" h="785">
                  <a:moveTo>
                    <a:pt x="154" y="132"/>
                  </a:moveTo>
                  <a:lnTo>
                    <a:pt x="154" y="389"/>
                  </a:lnTo>
                  <a:lnTo>
                    <a:pt x="223" y="389"/>
                  </a:lnTo>
                  <a:cubicBezTo>
                    <a:pt x="248" y="389"/>
                    <a:pt x="269" y="386"/>
                    <a:pt x="285" y="379"/>
                  </a:cubicBezTo>
                  <a:cubicBezTo>
                    <a:pt x="302" y="373"/>
                    <a:pt x="315" y="364"/>
                    <a:pt x="326" y="352"/>
                  </a:cubicBezTo>
                  <a:cubicBezTo>
                    <a:pt x="336" y="340"/>
                    <a:pt x="344" y="325"/>
                    <a:pt x="350" y="309"/>
                  </a:cubicBezTo>
                  <a:cubicBezTo>
                    <a:pt x="355" y="292"/>
                    <a:pt x="358" y="274"/>
                    <a:pt x="358" y="255"/>
                  </a:cubicBezTo>
                  <a:cubicBezTo>
                    <a:pt x="358" y="228"/>
                    <a:pt x="353" y="206"/>
                    <a:pt x="344" y="189"/>
                  </a:cubicBezTo>
                  <a:cubicBezTo>
                    <a:pt x="335" y="172"/>
                    <a:pt x="323" y="159"/>
                    <a:pt x="309" y="151"/>
                  </a:cubicBezTo>
                  <a:cubicBezTo>
                    <a:pt x="296" y="143"/>
                    <a:pt x="281" y="138"/>
                    <a:pt x="266" y="135"/>
                  </a:cubicBezTo>
                  <a:cubicBezTo>
                    <a:pt x="251" y="133"/>
                    <a:pt x="236" y="132"/>
                    <a:pt x="220" y="132"/>
                  </a:cubicBezTo>
                  <a:lnTo>
                    <a:pt x="154" y="132"/>
                  </a:lnTo>
                  <a:close/>
                  <a:moveTo>
                    <a:pt x="794" y="131"/>
                  </a:moveTo>
                  <a:lnTo>
                    <a:pt x="794" y="346"/>
                  </a:lnTo>
                  <a:lnTo>
                    <a:pt x="873" y="346"/>
                  </a:lnTo>
                  <a:cubicBezTo>
                    <a:pt x="895" y="346"/>
                    <a:pt x="914" y="343"/>
                    <a:pt x="930" y="338"/>
                  </a:cubicBezTo>
                  <a:cubicBezTo>
                    <a:pt x="947" y="333"/>
                    <a:pt x="960" y="325"/>
                    <a:pt x="971" y="316"/>
                  </a:cubicBezTo>
                  <a:cubicBezTo>
                    <a:pt x="982" y="306"/>
                    <a:pt x="990" y="295"/>
                    <a:pt x="996" y="282"/>
                  </a:cubicBezTo>
                  <a:cubicBezTo>
                    <a:pt x="1001" y="268"/>
                    <a:pt x="1004" y="254"/>
                    <a:pt x="1004" y="237"/>
                  </a:cubicBezTo>
                  <a:cubicBezTo>
                    <a:pt x="1004" y="212"/>
                    <a:pt x="998" y="191"/>
                    <a:pt x="987" y="174"/>
                  </a:cubicBezTo>
                  <a:cubicBezTo>
                    <a:pt x="976" y="157"/>
                    <a:pt x="957" y="145"/>
                    <a:pt x="931" y="137"/>
                  </a:cubicBezTo>
                  <a:cubicBezTo>
                    <a:pt x="923" y="136"/>
                    <a:pt x="915" y="134"/>
                    <a:pt x="905" y="133"/>
                  </a:cubicBezTo>
                  <a:cubicBezTo>
                    <a:pt x="895" y="132"/>
                    <a:pt x="881" y="131"/>
                    <a:pt x="863" y="131"/>
                  </a:cubicBezTo>
                  <a:lnTo>
                    <a:pt x="794" y="131"/>
                  </a:lnTo>
                  <a:close/>
                  <a:moveTo>
                    <a:pt x="1637" y="126"/>
                  </a:moveTo>
                  <a:cubicBezTo>
                    <a:pt x="1599" y="126"/>
                    <a:pt x="1568" y="133"/>
                    <a:pt x="1542" y="148"/>
                  </a:cubicBezTo>
                  <a:cubicBezTo>
                    <a:pt x="1517" y="162"/>
                    <a:pt x="1496" y="181"/>
                    <a:pt x="1481" y="205"/>
                  </a:cubicBezTo>
                  <a:cubicBezTo>
                    <a:pt x="1465" y="229"/>
                    <a:pt x="1454" y="257"/>
                    <a:pt x="1448" y="288"/>
                  </a:cubicBezTo>
                  <a:cubicBezTo>
                    <a:pt x="1441" y="320"/>
                    <a:pt x="1438" y="354"/>
                    <a:pt x="1438" y="389"/>
                  </a:cubicBezTo>
                  <a:cubicBezTo>
                    <a:pt x="1438" y="431"/>
                    <a:pt x="1441" y="468"/>
                    <a:pt x="1447" y="501"/>
                  </a:cubicBezTo>
                  <a:cubicBezTo>
                    <a:pt x="1454" y="534"/>
                    <a:pt x="1464" y="562"/>
                    <a:pt x="1479" y="586"/>
                  </a:cubicBezTo>
                  <a:cubicBezTo>
                    <a:pt x="1494" y="609"/>
                    <a:pt x="1514" y="627"/>
                    <a:pt x="1539" y="639"/>
                  </a:cubicBezTo>
                  <a:cubicBezTo>
                    <a:pt x="1564" y="652"/>
                    <a:pt x="1595" y="658"/>
                    <a:pt x="1633" y="658"/>
                  </a:cubicBezTo>
                  <a:cubicBezTo>
                    <a:pt x="1671" y="658"/>
                    <a:pt x="1703" y="651"/>
                    <a:pt x="1728" y="637"/>
                  </a:cubicBezTo>
                  <a:cubicBezTo>
                    <a:pt x="1753" y="623"/>
                    <a:pt x="1774" y="604"/>
                    <a:pt x="1790" y="579"/>
                  </a:cubicBezTo>
                  <a:cubicBezTo>
                    <a:pt x="1805" y="555"/>
                    <a:pt x="1816" y="527"/>
                    <a:pt x="1823" y="495"/>
                  </a:cubicBezTo>
                  <a:cubicBezTo>
                    <a:pt x="1829" y="462"/>
                    <a:pt x="1832" y="428"/>
                    <a:pt x="1832" y="392"/>
                  </a:cubicBezTo>
                  <a:cubicBezTo>
                    <a:pt x="1832" y="352"/>
                    <a:pt x="1829" y="316"/>
                    <a:pt x="1823" y="283"/>
                  </a:cubicBezTo>
                  <a:cubicBezTo>
                    <a:pt x="1817" y="250"/>
                    <a:pt x="1806" y="223"/>
                    <a:pt x="1791" y="199"/>
                  </a:cubicBezTo>
                  <a:cubicBezTo>
                    <a:pt x="1776" y="176"/>
                    <a:pt x="1756" y="158"/>
                    <a:pt x="1731" y="145"/>
                  </a:cubicBezTo>
                  <a:cubicBezTo>
                    <a:pt x="1706" y="133"/>
                    <a:pt x="1675" y="126"/>
                    <a:pt x="1637" y="126"/>
                  </a:cubicBezTo>
                  <a:close/>
                  <a:moveTo>
                    <a:pt x="3707" y="13"/>
                  </a:moveTo>
                  <a:lnTo>
                    <a:pt x="4242" y="13"/>
                  </a:lnTo>
                  <a:cubicBezTo>
                    <a:pt x="4245" y="13"/>
                    <a:pt x="4248" y="14"/>
                    <a:pt x="4251" y="16"/>
                  </a:cubicBezTo>
                  <a:cubicBezTo>
                    <a:pt x="4254" y="19"/>
                    <a:pt x="4257" y="22"/>
                    <a:pt x="4259" y="27"/>
                  </a:cubicBezTo>
                  <a:cubicBezTo>
                    <a:pt x="4261" y="32"/>
                    <a:pt x="4262" y="38"/>
                    <a:pt x="4263" y="47"/>
                  </a:cubicBezTo>
                  <a:cubicBezTo>
                    <a:pt x="4264" y="55"/>
                    <a:pt x="4265" y="65"/>
                    <a:pt x="4265" y="77"/>
                  </a:cubicBezTo>
                  <a:cubicBezTo>
                    <a:pt x="4265" y="88"/>
                    <a:pt x="4264" y="98"/>
                    <a:pt x="4263" y="106"/>
                  </a:cubicBezTo>
                  <a:cubicBezTo>
                    <a:pt x="4262" y="114"/>
                    <a:pt x="4261" y="120"/>
                    <a:pt x="4259" y="125"/>
                  </a:cubicBezTo>
                  <a:cubicBezTo>
                    <a:pt x="4257" y="130"/>
                    <a:pt x="4254" y="133"/>
                    <a:pt x="4251" y="136"/>
                  </a:cubicBezTo>
                  <a:cubicBezTo>
                    <a:pt x="4248" y="138"/>
                    <a:pt x="4245" y="139"/>
                    <a:pt x="4242" y="139"/>
                  </a:cubicBezTo>
                  <a:lnTo>
                    <a:pt x="4052" y="139"/>
                  </a:lnTo>
                  <a:lnTo>
                    <a:pt x="4052" y="750"/>
                  </a:lnTo>
                  <a:cubicBezTo>
                    <a:pt x="4052" y="754"/>
                    <a:pt x="4051" y="758"/>
                    <a:pt x="4048" y="761"/>
                  </a:cubicBezTo>
                  <a:cubicBezTo>
                    <a:pt x="4046" y="764"/>
                    <a:pt x="4041" y="767"/>
                    <a:pt x="4035" y="769"/>
                  </a:cubicBezTo>
                  <a:cubicBezTo>
                    <a:pt x="4030" y="770"/>
                    <a:pt x="4022" y="772"/>
                    <a:pt x="4012" y="773"/>
                  </a:cubicBezTo>
                  <a:cubicBezTo>
                    <a:pt x="4002" y="774"/>
                    <a:pt x="3989" y="775"/>
                    <a:pt x="3975" y="775"/>
                  </a:cubicBezTo>
                  <a:cubicBezTo>
                    <a:pt x="3960" y="775"/>
                    <a:pt x="3947" y="774"/>
                    <a:pt x="3937" y="773"/>
                  </a:cubicBezTo>
                  <a:cubicBezTo>
                    <a:pt x="3927" y="772"/>
                    <a:pt x="3919" y="770"/>
                    <a:pt x="3914" y="769"/>
                  </a:cubicBezTo>
                  <a:cubicBezTo>
                    <a:pt x="3908" y="767"/>
                    <a:pt x="3904" y="764"/>
                    <a:pt x="3901" y="761"/>
                  </a:cubicBezTo>
                  <a:cubicBezTo>
                    <a:pt x="3898" y="758"/>
                    <a:pt x="3897" y="754"/>
                    <a:pt x="3897" y="750"/>
                  </a:cubicBezTo>
                  <a:lnTo>
                    <a:pt x="3897" y="139"/>
                  </a:lnTo>
                  <a:lnTo>
                    <a:pt x="3707" y="139"/>
                  </a:lnTo>
                  <a:cubicBezTo>
                    <a:pt x="3703" y="139"/>
                    <a:pt x="3700" y="138"/>
                    <a:pt x="3697" y="136"/>
                  </a:cubicBezTo>
                  <a:cubicBezTo>
                    <a:pt x="3695" y="133"/>
                    <a:pt x="3692" y="130"/>
                    <a:pt x="3690" y="125"/>
                  </a:cubicBezTo>
                  <a:cubicBezTo>
                    <a:pt x="3688" y="120"/>
                    <a:pt x="3687" y="114"/>
                    <a:pt x="3686" y="106"/>
                  </a:cubicBezTo>
                  <a:cubicBezTo>
                    <a:pt x="3685" y="98"/>
                    <a:pt x="3685" y="88"/>
                    <a:pt x="3685" y="77"/>
                  </a:cubicBezTo>
                  <a:cubicBezTo>
                    <a:pt x="3685" y="65"/>
                    <a:pt x="3685" y="55"/>
                    <a:pt x="3686" y="47"/>
                  </a:cubicBezTo>
                  <a:cubicBezTo>
                    <a:pt x="3687" y="38"/>
                    <a:pt x="3688" y="32"/>
                    <a:pt x="3690" y="27"/>
                  </a:cubicBezTo>
                  <a:cubicBezTo>
                    <a:pt x="3692" y="22"/>
                    <a:pt x="3695" y="19"/>
                    <a:pt x="3697" y="16"/>
                  </a:cubicBezTo>
                  <a:cubicBezTo>
                    <a:pt x="3700" y="14"/>
                    <a:pt x="3703" y="13"/>
                    <a:pt x="3707" y="13"/>
                  </a:cubicBezTo>
                  <a:close/>
                  <a:moveTo>
                    <a:pt x="2566" y="13"/>
                  </a:moveTo>
                  <a:lnTo>
                    <a:pt x="2944" y="13"/>
                  </a:lnTo>
                  <a:cubicBezTo>
                    <a:pt x="2948" y="13"/>
                    <a:pt x="2951" y="14"/>
                    <a:pt x="2954" y="16"/>
                  </a:cubicBezTo>
                  <a:cubicBezTo>
                    <a:pt x="2956" y="18"/>
                    <a:pt x="2959" y="22"/>
                    <a:pt x="2961" y="26"/>
                  </a:cubicBezTo>
                  <a:cubicBezTo>
                    <a:pt x="2963" y="31"/>
                    <a:pt x="2964" y="38"/>
                    <a:pt x="2965" y="45"/>
                  </a:cubicBezTo>
                  <a:cubicBezTo>
                    <a:pt x="2966" y="53"/>
                    <a:pt x="2967" y="62"/>
                    <a:pt x="2967" y="74"/>
                  </a:cubicBezTo>
                  <a:cubicBezTo>
                    <a:pt x="2967" y="85"/>
                    <a:pt x="2966" y="94"/>
                    <a:pt x="2965" y="102"/>
                  </a:cubicBezTo>
                  <a:cubicBezTo>
                    <a:pt x="2964" y="110"/>
                    <a:pt x="2963" y="116"/>
                    <a:pt x="2961" y="120"/>
                  </a:cubicBezTo>
                  <a:cubicBezTo>
                    <a:pt x="2959" y="125"/>
                    <a:pt x="2956" y="129"/>
                    <a:pt x="2954" y="131"/>
                  </a:cubicBezTo>
                  <a:cubicBezTo>
                    <a:pt x="2951" y="133"/>
                    <a:pt x="2948" y="134"/>
                    <a:pt x="2944" y="134"/>
                  </a:cubicBezTo>
                  <a:lnTo>
                    <a:pt x="2674" y="134"/>
                  </a:lnTo>
                  <a:lnTo>
                    <a:pt x="2674" y="319"/>
                  </a:lnTo>
                  <a:lnTo>
                    <a:pt x="2903" y="319"/>
                  </a:lnTo>
                  <a:cubicBezTo>
                    <a:pt x="2906" y="319"/>
                    <a:pt x="2909" y="320"/>
                    <a:pt x="2912" y="322"/>
                  </a:cubicBezTo>
                  <a:cubicBezTo>
                    <a:pt x="2915" y="324"/>
                    <a:pt x="2918" y="328"/>
                    <a:pt x="2920" y="332"/>
                  </a:cubicBezTo>
                  <a:cubicBezTo>
                    <a:pt x="2922" y="337"/>
                    <a:pt x="2923" y="343"/>
                    <a:pt x="2924" y="350"/>
                  </a:cubicBezTo>
                  <a:cubicBezTo>
                    <a:pt x="2925" y="358"/>
                    <a:pt x="2926" y="367"/>
                    <a:pt x="2926" y="378"/>
                  </a:cubicBezTo>
                  <a:cubicBezTo>
                    <a:pt x="2926" y="390"/>
                    <a:pt x="2925" y="399"/>
                    <a:pt x="2924" y="406"/>
                  </a:cubicBezTo>
                  <a:cubicBezTo>
                    <a:pt x="2923" y="414"/>
                    <a:pt x="2922" y="420"/>
                    <a:pt x="2920" y="424"/>
                  </a:cubicBezTo>
                  <a:cubicBezTo>
                    <a:pt x="2918" y="429"/>
                    <a:pt x="2915" y="432"/>
                    <a:pt x="2912" y="434"/>
                  </a:cubicBezTo>
                  <a:cubicBezTo>
                    <a:pt x="2909" y="436"/>
                    <a:pt x="2906" y="437"/>
                    <a:pt x="2903" y="437"/>
                  </a:cubicBezTo>
                  <a:lnTo>
                    <a:pt x="2674" y="437"/>
                  </a:lnTo>
                  <a:lnTo>
                    <a:pt x="2674" y="651"/>
                  </a:lnTo>
                  <a:lnTo>
                    <a:pt x="2947" y="651"/>
                  </a:lnTo>
                  <a:cubicBezTo>
                    <a:pt x="2950" y="651"/>
                    <a:pt x="2953" y="652"/>
                    <a:pt x="2956" y="654"/>
                  </a:cubicBezTo>
                  <a:cubicBezTo>
                    <a:pt x="2959" y="656"/>
                    <a:pt x="2962" y="660"/>
                    <a:pt x="2964" y="664"/>
                  </a:cubicBezTo>
                  <a:cubicBezTo>
                    <a:pt x="2966" y="669"/>
                    <a:pt x="2967" y="675"/>
                    <a:pt x="2968" y="683"/>
                  </a:cubicBezTo>
                  <a:cubicBezTo>
                    <a:pt x="2969" y="690"/>
                    <a:pt x="2970" y="700"/>
                    <a:pt x="2970" y="711"/>
                  </a:cubicBezTo>
                  <a:cubicBezTo>
                    <a:pt x="2970" y="722"/>
                    <a:pt x="2969" y="732"/>
                    <a:pt x="2968" y="740"/>
                  </a:cubicBezTo>
                  <a:cubicBezTo>
                    <a:pt x="2967" y="747"/>
                    <a:pt x="2966" y="753"/>
                    <a:pt x="2964" y="758"/>
                  </a:cubicBezTo>
                  <a:cubicBezTo>
                    <a:pt x="2962" y="763"/>
                    <a:pt x="2959" y="766"/>
                    <a:pt x="2956" y="768"/>
                  </a:cubicBezTo>
                  <a:cubicBezTo>
                    <a:pt x="2953" y="770"/>
                    <a:pt x="2950" y="771"/>
                    <a:pt x="2947" y="771"/>
                  </a:cubicBezTo>
                  <a:lnTo>
                    <a:pt x="2566" y="771"/>
                  </a:lnTo>
                  <a:cubicBezTo>
                    <a:pt x="2553" y="771"/>
                    <a:pt x="2542" y="768"/>
                    <a:pt x="2533" y="760"/>
                  </a:cubicBezTo>
                  <a:cubicBezTo>
                    <a:pt x="2524" y="752"/>
                    <a:pt x="2520" y="740"/>
                    <a:pt x="2520" y="723"/>
                  </a:cubicBezTo>
                  <a:lnTo>
                    <a:pt x="2520" y="62"/>
                  </a:lnTo>
                  <a:cubicBezTo>
                    <a:pt x="2520" y="45"/>
                    <a:pt x="2524" y="32"/>
                    <a:pt x="2533" y="25"/>
                  </a:cubicBezTo>
                  <a:cubicBezTo>
                    <a:pt x="2542" y="17"/>
                    <a:pt x="2553" y="13"/>
                    <a:pt x="2566" y="13"/>
                  </a:cubicBezTo>
                  <a:close/>
                  <a:moveTo>
                    <a:pt x="686" y="13"/>
                  </a:moveTo>
                  <a:lnTo>
                    <a:pt x="882" y="13"/>
                  </a:lnTo>
                  <a:cubicBezTo>
                    <a:pt x="902" y="13"/>
                    <a:pt x="918" y="14"/>
                    <a:pt x="931" y="14"/>
                  </a:cubicBezTo>
                  <a:cubicBezTo>
                    <a:pt x="944" y="15"/>
                    <a:pt x="956" y="16"/>
                    <a:pt x="966" y="17"/>
                  </a:cubicBezTo>
                  <a:cubicBezTo>
                    <a:pt x="997" y="22"/>
                    <a:pt x="1024" y="29"/>
                    <a:pt x="1049" y="40"/>
                  </a:cubicBezTo>
                  <a:cubicBezTo>
                    <a:pt x="1073" y="50"/>
                    <a:pt x="1094" y="64"/>
                    <a:pt x="1111" y="81"/>
                  </a:cubicBezTo>
                  <a:cubicBezTo>
                    <a:pt x="1128" y="98"/>
                    <a:pt x="1141" y="118"/>
                    <a:pt x="1150" y="141"/>
                  </a:cubicBezTo>
                  <a:cubicBezTo>
                    <a:pt x="1159" y="165"/>
                    <a:pt x="1163" y="191"/>
                    <a:pt x="1163" y="221"/>
                  </a:cubicBezTo>
                  <a:cubicBezTo>
                    <a:pt x="1163" y="247"/>
                    <a:pt x="1160" y="270"/>
                    <a:pt x="1154" y="291"/>
                  </a:cubicBezTo>
                  <a:cubicBezTo>
                    <a:pt x="1147" y="312"/>
                    <a:pt x="1138" y="330"/>
                    <a:pt x="1125" y="347"/>
                  </a:cubicBezTo>
                  <a:cubicBezTo>
                    <a:pt x="1113" y="363"/>
                    <a:pt x="1097" y="377"/>
                    <a:pt x="1079" y="389"/>
                  </a:cubicBezTo>
                  <a:cubicBezTo>
                    <a:pt x="1061" y="402"/>
                    <a:pt x="1040" y="411"/>
                    <a:pt x="1016" y="419"/>
                  </a:cubicBezTo>
                  <a:cubicBezTo>
                    <a:pt x="1028" y="424"/>
                    <a:pt x="1038" y="431"/>
                    <a:pt x="1048" y="439"/>
                  </a:cubicBezTo>
                  <a:cubicBezTo>
                    <a:pt x="1058" y="446"/>
                    <a:pt x="1068" y="456"/>
                    <a:pt x="1076" y="467"/>
                  </a:cubicBezTo>
                  <a:cubicBezTo>
                    <a:pt x="1085" y="478"/>
                    <a:pt x="1093" y="491"/>
                    <a:pt x="1101" y="505"/>
                  </a:cubicBezTo>
                  <a:cubicBezTo>
                    <a:pt x="1109" y="519"/>
                    <a:pt x="1117" y="536"/>
                    <a:pt x="1124" y="553"/>
                  </a:cubicBezTo>
                  <a:lnTo>
                    <a:pt x="1188" y="703"/>
                  </a:lnTo>
                  <a:cubicBezTo>
                    <a:pt x="1194" y="718"/>
                    <a:pt x="1198" y="729"/>
                    <a:pt x="1200" y="735"/>
                  </a:cubicBezTo>
                  <a:cubicBezTo>
                    <a:pt x="1202" y="742"/>
                    <a:pt x="1203" y="748"/>
                    <a:pt x="1203" y="752"/>
                  </a:cubicBezTo>
                  <a:cubicBezTo>
                    <a:pt x="1203" y="756"/>
                    <a:pt x="1202" y="759"/>
                    <a:pt x="1200" y="762"/>
                  </a:cubicBezTo>
                  <a:cubicBezTo>
                    <a:pt x="1199" y="765"/>
                    <a:pt x="1195" y="768"/>
                    <a:pt x="1189" y="770"/>
                  </a:cubicBezTo>
                  <a:cubicBezTo>
                    <a:pt x="1183" y="772"/>
                    <a:pt x="1175" y="773"/>
                    <a:pt x="1163" y="774"/>
                  </a:cubicBezTo>
                  <a:cubicBezTo>
                    <a:pt x="1152" y="775"/>
                    <a:pt x="1137" y="775"/>
                    <a:pt x="1117" y="775"/>
                  </a:cubicBezTo>
                  <a:cubicBezTo>
                    <a:pt x="1101" y="775"/>
                    <a:pt x="1088" y="775"/>
                    <a:pt x="1078" y="774"/>
                  </a:cubicBezTo>
                  <a:cubicBezTo>
                    <a:pt x="1068" y="773"/>
                    <a:pt x="1060" y="772"/>
                    <a:pt x="1055" y="769"/>
                  </a:cubicBezTo>
                  <a:cubicBezTo>
                    <a:pt x="1049" y="767"/>
                    <a:pt x="1045" y="765"/>
                    <a:pt x="1043" y="761"/>
                  </a:cubicBezTo>
                  <a:cubicBezTo>
                    <a:pt x="1040" y="758"/>
                    <a:pt x="1038" y="754"/>
                    <a:pt x="1037" y="749"/>
                  </a:cubicBezTo>
                  <a:lnTo>
                    <a:pt x="969" y="580"/>
                  </a:lnTo>
                  <a:cubicBezTo>
                    <a:pt x="961" y="561"/>
                    <a:pt x="953" y="544"/>
                    <a:pt x="945" y="529"/>
                  </a:cubicBezTo>
                  <a:cubicBezTo>
                    <a:pt x="937" y="514"/>
                    <a:pt x="928" y="502"/>
                    <a:pt x="919" y="492"/>
                  </a:cubicBezTo>
                  <a:cubicBezTo>
                    <a:pt x="909" y="482"/>
                    <a:pt x="898" y="474"/>
                    <a:pt x="886" y="469"/>
                  </a:cubicBezTo>
                  <a:cubicBezTo>
                    <a:pt x="873" y="464"/>
                    <a:pt x="859" y="462"/>
                    <a:pt x="842" y="462"/>
                  </a:cubicBezTo>
                  <a:lnTo>
                    <a:pt x="794" y="462"/>
                  </a:lnTo>
                  <a:lnTo>
                    <a:pt x="794" y="750"/>
                  </a:lnTo>
                  <a:cubicBezTo>
                    <a:pt x="794" y="754"/>
                    <a:pt x="793" y="758"/>
                    <a:pt x="790" y="761"/>
                  </a:cubicBezTo>
                  <a:cubicBezTo>
                    <a:pt x="788" y="764"/>
                    <a:pt x="784" y="767"/>
                    <a:pt x="778" y="769"/>
                  </a:cubicBezTo>
                  <a:cubicBezTo>
                    <a:pt x="772" y="770"/>
                    <a:pt x="764" y="772"/>
                    <a:pt x="754" y="773"/>
                  </a:cubicBezTo>
                  <a:cubicBezTo>
                    <a:pt x="745" y="774"/>
                    <a:pt x="732" y="775"/>
                    <a:pt x="717" y="775"/>
                  </a:cubicBezTo>
                  <a:cubicBezTo>
                    <a:pt x="702" y="775"/>
                    <a:pt x="690" y="774"/>
                    <a:pt x="680" y="773"/>
                  </a:cubicBezTo>
                  <a:cubicBezTo>
                    <a:pt x="670" y="772"/>
                    <a:pt x="662" y="770"/>
                    <a:pt x="656" y="769"/>
                  </a:cubicBezTo>
                  <a:cubicBezTo>
                    <a:pt x="650" y="767"/>
                    <a:pt x="646" y="764"/>
                    <a:pt x="644" y="761"/>
                  </a:cubicBezTo>
                  <a:cubicBezTo>
                    <a:pt x="641" y="758"/>
                    <a:pt x="640" y="754"/>
                    <a:pt x="640" y="750"/>
                  </a:cubicBezTo>
                  <a:lnTo>
                    <a:pt x="640" y="62"/>
                  </a:lnTo>
                  <a:cubicBezTo>
                    <a:pt x="640" y="45"/>
                    <a:pt x="644" y="32"/>
                    <a:pt x="653" y="25"/>
                  </a:cubicBezTo>
                  <a:cubicBezTo>
                    <a:pt x="662" y="17"/>
                    <a:pt x="673" y="13"/>
                    <a:pt x="686" y="13"/>
                  </a:cubicBezTo>
                  <a:close/>
                  <a:moveTo>
                    <a:pt x="52" y="13"/>
                  </a:moveTo>
                  <a:lnTo>
                    <a:pt x="231" y="13"/>
                  </a:lnTo>
                  <a:cubicBezTo>
                    <a:pt x="249" y="13"/>
                    <a:pt x="266" y="14"/>
                    <a:pt x="282" y="15"/>
                  </a:cubicBezTo>
                  <a:cubicBezTo>
                    <a:pt x="298" y="17"/>
                    <a:pt x="318" y="20"/>
                    <a:pt x="341" y="24"/>
                  </a:cubicBezTo>
                  <a:cubicBezTo>
                    <a:pt x="363" y="29"/>
                    <a:pt x="386" y="37"/>
                    <a:pt x="409" y="49"/>
                  </a:cubicBezTo>
                  <a:cubicBezTo>
                    <a:pt x="433" y="61"/>
                    <a:pt x="452" y="76"/>
                    <a:pt x="469" y="95"/>
                  </a:cubicBezTo>
                  <a:cubicBezTo>
                    <a:pt x="485" y="114"/>
                    <a:pt x="498" y="135"/>
                    <a:pt x="506" y="160"/>
                  </a:cubicBezTo>
                  <a:cubicBezTo>
                    <a:pt x="515" y="185"/>
                    <a:pt x="519" y="213"/>
                    <a:pt x="519" y="244"/>
                  </a:cubicBezTo>
                  <a:cubicBezTo>
                    <a:pt x="519" y="286"/>
                    <a:pt x="513" y="324"/>
                    <a:pt x="499" y="357"/>
                  </a:cubicBezTo>
                  <a:cubicBezTo>
                    <a:pt x="486" y="389"/>
                    <a:pt x="467" y="417"/>
                    <a:pt x="441" y="440"/>
                  </a:cubicBezTo>
                  <a:cubicBezTo>
                    <a:pt x="416" y="462"/>
                    <a:pt x="385" y="479"/>
                    <a:pt x="348" y="491"/>
                  </a:cubicBezTo>
                  <a:cubicBezTo>
                    <a:pt x="311" y="503"/>
                    <a:pt x="267" y="508"/>
                    <a:pt x="217" y="508"/>
                  </a:cubicBezTo>
                  <a:lnTo>
                    <a:pt x="154" y="508"/>
                  </a:lnTo>
                  <a:lnTo>
                    <a:pt x="154" y="750"/>
                  </a:lnTo>
                  <a:cubicBezTo>
                    <a:pt x="154" y="754"/>
                    <a:pt x="153" y="758"/>
                    <a:pt x="150" y="761"/>
                  </a:cubicBezTo>
                  <a:cubicBezTo>
                    <a:pt x="148" y="764"/>
                    <a:pt x="144" y="767"/>
                    <a:pt x="138" y="769"/>
                  </a:cubicBezTo>
                  <a:cubicBezTo>
                    <a:pt x="132" y="770"/>
                    <a:pt x="124" y="772"/>
                    <a:pt x="114" y="773"/>
                  </a:cubicBezTo>
                  <a:cubicBezTo>
                    <a:pt x="105" y="774"/>
                    <a:pt x="92" y="775"/>
                    <a:pt x="77" y="775"/>
                  </a:cubicBezTo>
                  <a:cubicBezTo>
                    <a:pt x="62" y="775"/>
                    <a:pt x="50" y="774"/>
                    <a:pt x="40" y="773"/>
                  </a:cubicBezTo>
                  <a:cubicBezTo>
                    <a:pt x="30" y="772"/>
                    <a:pt x="22" y="770"/>
                    <a:pt x="16" y="769"/>
                  </a:cubicBezTo>
                  <a:cubicBezTo>
                    <a:pt x="10" y="767"/>
                    <a:pt x="6" y="764"/>
                    <a:pt x="4" y="761"/>
                  </a:cubicBezTo>
                  <a:cubicBezTo>
                    <a:pt x="1" y="758"/>
                    <a:pt x="0" y="754"/>
                    <a:pt x="0" y="750"/>
                  </a:cubicBezTo>
                  <a:lnTo>
                    <a:pt x="0" y="68"/>
                  </a:lnTo>
                  <a:cubicBezTo>
                    <a:pt x="0" y="50"/>
                    <a:pt x="5" y="36"/>
                    <a:pt x="14" y="27"/>
                  </a:cubicBezTo>
                  <a:cubicBezTo>
                    <a:pt x="24" y="18"/>
                    <a:pt x="37" y="13"/>
                    <a:pt x="52" y="13"/>
                  </a:cubicBezTo>
                  <a:close/>
                  <a:moveTo>
                    <a:pt x="3181" y="10"/>
                  </a:moveTo>
                  <a:cubicBezTo>
                    <a:pt x="3197" y="10"/>
                    <a:pt x="3209" y="10"/>
                    <a:pt x="3219" y="12"/>
                  </a:cubicBezTo>
                  <a:cubicBezTo>
                    <a:pt x="3229" y="13"/>
                    <a:pt x="3237" y="14"/>
                    <a:pt x="3242" y="16"/>
                  </a:cubicBezTo>
                  <a:cubicBezTo>
                    <a:pt x="3248" y="18"/>
                    <a:pt x="3252" y="21"/>
                    <a:pt x="3255" y="24"/>
                  </a:cubicBezTo>
                  <a:cubicBezTo>
                    <a:pt x="3257" y="27"/>
                    <a:pt x="3258" y="31"/>
                    <a:pt x="3258" y="35"/>
                  </a:cubicBezTo>
                  <a:lnTo>
                    <a:pt x="3258" y="358"/>
                  </a:lnTo>
                  <a:lnTo>
                    <a:pt x="3480" y="36"/>
                  </a:lnTo>
                  <a:cubicBezTo>
                    <a:pt x="3483" y="30"/>
                    <a:pt x="3486" y="26"/>
                    <a:pt x="3490" y="23"/>
                  </a:cubicBezTo>
                  <a:cubicBezTo>
                    <a:pt x="3494" y="20"/>
                    <a:pt x="3499" y="17"/>
                    <a:pt x="3505" y="15"/>
                  </a:cubicBezTo>
                  <a:cubicBezTo>
                    <a:pt x="3512" y="13"/>
                    <a:pt x="3520" y="12"/>
                    <a:pt x="3529" y="11"/>
                  </a:cubicBezTo>
                  <a:cubicBezTo>
                    <a:pt x="3539" y="10"/>
                    <a:pt x="3552" y="10"/>
                    <a:pt x="3567" y="10"/>
                  </a:cubicBezTo>
                  <a:cubicBezTo>
                    <a:pt x="3583" y="10"/>
                    <a:pt x="3595" y="10"/>
                    <a:pt x="3606" y="12"/>
                  </a:cubicBezTo>
                  <a:cubicBezTo>
                    <a:pt x="3616" y="13"/>
                    <a:pt x="3624" y="14"/>
                    <a:pt x="3630" y="16"/>
                  </a:cubicBezTo>
                  <a:cubicBezTo>
                    <a:pt x="3636" y="19"/>
                    <a:pt x="3640" y="21"/>
                    <a:pt x="3643" y="24"/>
                  </a:cubicBezTo>
                  <a:cubicBezTo>
                    <a:pt x="3645" y="28"/>
                    <a:pt x="3646" y="31"/>
                    <a:pt x="3646" y="35"/>
                  </a:cubicBezTo>
                  <a:cubicBezTo>
                    <a:pt x="3646" y="42"/>
                    <a:pt x="3644" y="48"/>
                    <a:pt x="3641" y="55"/>
                  </a:cubicBezTo>
                  <a:cubicBezTo>
                    <a:pt x="3637" y="62"/>
                    <a:pt x="3631" y="74"/>
                    <a:pt x="3621" y="89"/>
                  </a:cubicBezTo>
                  <a:lnTo>
                    <a:pt x="3413" y="361"/>
                  </a:lnTo>
                  <a:lnTo>
                    <a:pt x="3640" y="704"/>
                  </a:lnTo>
                  <a:cubicBezTo>
                    <a:pt x="3648" y="720"/>
                    <a:pt x="3653" y="731"/>
                    <a:pt x="3655" y="736"/>
                  </a:cubicBezTo>
                  <a:cubicBezTo>
                    <a:pt x="3657" y="741"/>
                    <a:pt x="3658" y="745"/>
                    <a:pt x="3658" y="749"/>
                  </a:cubicBezTo>
                  <a:cubicBezTo>
                    <a:pt x="3658" y="753"/>
                    <a:pt x="3657" y="757"/>
                    <a:pt x="3655" y="760"/>
                  </a:cubicBezTo>
                  <a:cubicBezTo>
                    <a:pt x="3652" y="763"/>
                    <a:pt x="3648" y="766"/>
                    <a:pt x="3642" y="768"/>
                  </a:cubicBezTo>
                  <a:cubicBezTo>
                    <a:pt x="3636" y="770"/>
                    <a:pt x="3628" y="772"/>
                    <a:pt x="3617" y="773"/>
                  </a:cubicBezTo>
                  <a:cubicBezTo>
                    <a:pt x="3607" y="774"/>
                    <a:pt x="3594" y="775"/>
                    <a:pt x="3578" y="775"/>
                  </a:cubicBezTo>
                  <a:cubicBezTo>
                    <a:pt x="3552" y="775"/>
                    <a:pt x="3534" y="774"/>
                    <a:pt x="3523" y="772"/>
                  </a:cubicBezTo>
                  <a:cubicBezTo>
                    <a:pt x="3512" y="770"/>
                    <a:pt x="3504" y="767"/>
                    <a:pt x="3499" y="763"/>
                  </a:cubicBezTo>
                  <a:cubicBezTo>
                    <a:pt x="3494" y="759"/>
                    <a:pt x="3490" y="755"/>
                    <a:pt x="3487" y="749"/>
                  </a:cubicBezTo>
                  <a:lnTo>
                    <a:pt x="3258" y="389"/>
                  </a:lnTo>
                  <a:lnTo>
                    <a:pt x="3258" y="749"/>
                  </a:lnTo>
                  <a:cubicBezTo>
                    <a:pt x="3258" y="754"/>
                    <a:pt x="3257" y="757"/>
                    <a:pt x="3255" y="760"/>
                  </a:cubicBezTo>
                  <a:cubicBezTo>
                    <a:pt x="3252" y="763"/>
                    <a:pt x="3248" y="766"/>
                    <a:pt x="3242" y="768"/>
                  </a:cubicBezTo>
                  <a:cubicBezTo>
                    <a:pt x="3237" y="770"/>
                    <a:pt x="3229" y="772"/>
                    <a:pt x="3219" y="773"/>
                  </a:cubicBezTo>
                  <a:cubicBezTo>
                    <a:pt x="3209" y="774"/>
                    <a:pt x="3197" y="775"/>
                    <a:pt x="3181" y="775"/>
                  </a:cubicBezTo>
                  <a:cubicBezTo>
                    <a:pt x="3167" y="775"/>
                    <a:pt x="3154" y="774"/>
                    <a:pt x="3144" y="773"/>
                  </a:cubicBezTo>
                  <a:cubicBezTo>
                    <a:pt x="3134" y="772"/>
                    <a:pt x="3126" y="770"/>
                    <a:pt x="3120" y="768"/>
                  </a:cubicBezTo>
                  <a:cubicBezTo>
                    <a:pt x="3115" y="766"/>
                    <a:pt x="3110" y="763"/>
                    <a:pt x="3108" y="760"/>
                  </a:cubicBezTo>
                  <a:cubicBezTo>
                    <a:pt x="3105" y="757"/>
                    <a:pt x="3104" y="753"/>
                    <a:pt x="3104" y="749"/>
                  </a:cubicBezTo>
                  <a:lnTo>
                    <a:pt x="3104" y="35"/>
                  </a:lnTo>
                  <a:cubicBezTo>
                    <a:pt x="3104" y="31"/>
                    <a:pt x="3105" y="27"/>
                    <a:pt x="3108" y="24"/>
                  </a:cubicBezTo>
                  <a:cubicBezTo>
                    <a:pt x="3110" y="21"/>
                    <a:pt x="3115" y="18"/>
                    <a:pt x="3120" y="16"/>
                  </a:cubicBezTo>
                  <a:cubicBezTo>
                    <a:pt x="3126" y="14"/>
                    <a:pt x="3134" y="13"/>
                    <a:pt x="3144" y="12"/>
                  </a:cubicBezTo>
                  <a:cubicBezTo>
                    <a:pt x="3154" y="10"/>
                    <a:pt x="3167" y="10"/>
                    <a:pt x="3181" y="10"/>
                  </a:cubicBezTo>
                  <a:close/>
                  <a:moveTo>
                    <a:pt x="2276" y="10"/>
                  </a:moveTo>
                  <a:cubicBezTo>
                    <a:pt x="2291" y="10"/>
                    <a:pt x="2303" y="10"/>
                    <a:pt x="2313" y="11"/>
                  </a:cubicBezTo>
                  <a:cubicBezTo>
                    <a:pt x="2323" y="12"/>
                    <a:pt x="2331" y="14"/>
                    <a:pt x="2337" y="16"/>
                  </a:cubicBezTo>
                  <a:cubicBezTo>
                    <a:pt x="2343" y="18"/>
                    <a:pt x="2347" y="20"/>
                    <a:pt x="2349" y="23"/>
                  </a:cubicBezTo>
                  <a:cubicBezTo>
                    <a:pt x="2352" y="26"/>
                    <a:pt x="2353" y="29"/>
                    <a:pt x="2353" y="33"/>
                  </a:cubicBezTo>
                  <a:lnTo>
                    <a:pt x="2353" y="561"/>
                  </a:lnTo>
                  <a:cubicBezTo>
                    <a:pt x="2353" y="595"/>
                    <a:pt x="2350" y="626"/>
                    <a:pt x="2344" y="653"/>
                  </a:cubicBezTo>
                  <a:cubicBezTo>
                    <a:pt x="2337" y="681"/>
                    <a:pt x="2326" y="704"/>
                    <a:pt x="2311" y="724"/>
                  </a:cubicBezTo>
                  <a:cubicBezTo>
                    <a:pt x="2295" y="743"/>
                    <a:pt x="2275" y="758"/>
                    <a:pt x="2250" y="768"/>
                  </a:cubicBezTo>
                  <a:cubicBezTo>
                    <a:pt x="2225" y="778"/>
                    <a:pt x="2194" y="783"/>
                    <a:pt x="2158" y="783"/>
                  </a:cubicBezTo>
                  <a:cubicBezTo>
                    <a:pt x="2146" y="783"/>
                    <a:pt x="2134" y="782"/>
                    <a:pt x="2123" y="781"/>
                  </a:cubicBezTo>
                  <a:cubicBezTo>
                    <a:pt x="2111" y="779"/>
                    <a:pt x="2101" y="777"/>
                    <a:pt x="2091" y="774"/>
                  </a:cubicBezTo>
                  <a:cubicBezTo>
                    <a:pt x="2082" y="771"/>
                    <a:pt x="2073" y="768"/>
                    <a:pt x="2066" y="765"/>
                  </a:cubicBezTo>
                  <a:cubicBezTo>
                    <a:pt x="2059" y="762"/>
                    <a:pt x="2054" y="759"/>
                    <a:pt x="2052" y="757"/>
                  </a:cubicBezTo>
                  <a:cubicBezTo>
                    <a:pt x="2050" y="754"/>
                    <a:pt x="2048" y="751"/>
                    <a:pt x="2046" y="749"/>
                  </a:cubicBezTo>
                  <a:cubicBezTo>
                    <a:pt x="2045" y="746"/>
                    <a:pt x="2043" y="742"/>
                    <a:pt x="2042" y="738"/>
                  </a:cubicBezTo>
                  <a:cubicBezTo>
                    <a:pt x="2041" y="733"/>
                    <a:pt x="2040" y="728"/>
                    <a:pt x="2040" y="721"/>
                  </a:cubicBezTo>
                  <a:cubicBezTo>
                    <a:pt x="2039" y="714"/>
                    <a:pt x="2039" y="706"/>
                    <a:pt x="2039" y="696"/>
                  </a:cubicBezTo>
                  <a:cubicBezTo>
                    <a:pt x="2039" y="683"/>
                    <a:pt x="2040" y="671"/>
                    <a:pt x="2040" y="662"/>
                  </a:cubicBezTo>
                  <a:cubicBezTo>
                    <a:pt x="2041" y="653"/>
                    <a:pt x="2042" y="646"/>
                    <a:pt x="2043" y="641"/>
                  </a:cubicBezTo>
                  <a:cubicBezTo>
                    <a:pt x="2044" y="635"/>
                    <a:pt x="2046" y="632"/>
                    <a:pt x="2049" y="629"/>
                  </a:cubicBezTo>
                  <a:cubicBezTo>
                    <a:pt x="2051" y="627"/>
                    <a:pt x="2055" y="626"/>
                    <a:pt x="2059" y="626"/>
                  </a:cubicBezTo>
                  <a:cubicBezTo>
                    <a:pt x="2062" y="626"/>
                    <a:pt x="2066" y="627"/>
                    <a:pt x="2071" y="630"/>
                  </a:cubicBezTo>
                  <a:cubicBezTo>
                    <a:pt x="2076" y="633"/>
                    <a:pt x="2081" y="635"/>
                    <a:pt x="2087" y="638"/>
                  </a:cubicBezTo>
                  <a:cubicBezTo>
                    <a:pt x="2093" y="641"/>
                    <a:pt x="2099" y="643"/>
                    <a:pt x="2107" y="646"/>
                  </a:cubicBezTo>
                  <a:cubicBezTo>
                    <a:pt x="2115" y="648"/>
                    <a:pt x="2124" y="650"/>
                    <a:pt x="2135" y="650"/>
                  </a:cubicBezTo>
                  <a:cubicBezTo>
                    <a:pt x="2145" y="650"/>
                    <a:pt x="2155" y="648"/>
                    <a:pt x="2163" y="645"/>
                  </a:cubicBezTo>
                  <a:cubicBezTo>
                    <a:pt x="2171" y="642"/>
                    <a:pt x="2177" y="637"/>
                    <a:pt x="2182" y="630"/>
                  </a:cubicBezTo>
                  <a:cubicBezTo>
                    <a:pt x="2188" y="623"/>
                    <a:pt x="2192" y="613"/>
                    <a:pt x="2195" y="601"/>
                  </a:cubicBezTo>
                  <a:cubicBezTo>
                    <a:pt x="2197" y="589"/>
                    <a:pt x="2199" y="573"/>
                    <a:pt x="2199" y="554"/>
                  </a:cubicBezTo>
                  <a:lnTo>
                    <a:pt x="2199" y="33"/>
                  </a:lnTo>
                  <a:cubicBezTo>
                    <a:pt x="2199" y="29"/>
                    <a:pt x="2200" y="26"/>
                    <a:pt x="2202" y="23"/>
                  </a:cubicBezTo>
                  <a:cubicBezTo>
                    <a:pt x="2205" y="20"/>
                    <a:pt x="2209" y="18"/>
                    <a:pt x="2215" y="16"/>
                  </a:cubicBezTo>
                  <a:cubicBezTo>
                    <a:pt x="2220" y="14"/>
                    <a:pt x="2228" y="12"/>
                    <a:pt x="2238" y="11"/>
                  </a:cubicBezTo>
                  <a:cubicBezTo>
                    <a:pt x="2249" y="10"/>
                    <a:pt x="2261" y="10"/>
                    <a:pt x="2276" y="10"/>
                  </a:cubicBezTo>
                  <a:close/>
                  <a:moveTo>
                    <a:pt x="1643" y="0"/>
                  </a:moveTo>
                  <a:cubicBezTo>
                    <a:pt x="1700" y="0"/>
                    <a:pt x="1751" y="7"/>
                    <a:pt x="1795" y="23"/>
                  </a:cubicBezTo>
                  <a:cubicBezTo>
                    <a:pt x="1839" y="38"/>
                    <a:pt x="1875" y="61"/>
                    <a:pt x="1905" y="93"/>
                  </a:cubicBezTo>
                  <a:cubicBezTo>
                    <a:pt x="1934" y="125"/>
                    <a:pt x="1957" y="165"/>
                    <a:pt x="1972" y="213"/>
                  </a:cubicBezTo>
                  <a:cubicBezTo>
                    <a:pt x="1987" y="261"/>
                    <a:pt x="1994" y="318"/>
                    <a:pt x="1994" y="384"/>
                  </a:cubicBezTo>
                  <a:cubicBezTo>
                    <a:pt x="1994" y="446"/>
                    <a:pt x="1986" y="503"/>
                    <a:pt x="1971" y="552"/>
                  </a:cubicBezTo>
                  <a:cubicBezTo>
                    <a:pt x="1955" y="602"/>
                    <a:pt x="1932" y="644"/>
                    <a:pt x="1901" y="679"/>
                  </a:cubicBezTo>
                  <a:cubicBezTo>
                    <a:pt x="1870" y="713"/>
                    <a:pt x="1832" y="740"/>
                    <a:pt x="1786" y="758"/>
                  </a:cubicBezTo>
                  <a:cubicBezTo>
                    <a:pt x="1741" y="776"/>
                    <a:pt x="1688" y="785"/>
                    <a:pt x="1628" y="785"/>
                  </a:cubicBezTo>
                  <a:cubicBezTo>
                    <a:pt x="1570" y="785"/>
                    <a:pt x="1518" y="777"/>
                    <a:pt x="1474" y="762"/>
                  </a:cubicBezTo>
                  <a:cubicBezTo>
                    <a:pt x="1430" y="746"/>
                    <a:pt x="1394" y="723"/>
                    <a:pt x="1364" y="691"/>
                  </a:cubicBezTo>
                  <a:cubicBezTo>
                    <a:pt x="1335" y="660"/>
                    <a:pt x="1313" y="619"/>
                    <a:pt x="1298" y="570"/>
                  </a:cubicBezTo>
                  <a:cubicBezTo>
                    <a:pt x="1284" y="522"/>
                    <a:pt x="1276" y="464"/>
                    <a:pt x="1276" y="397"/>
                  </a:cubicBezTo>
                  <a:cubicBezTo>
                    <a:pt x="1276" y="336"/>
                    <a:pt x="1284" y="281"/>
                    <a:pt x="1300" y="232"/>
                  </a:cubicBezTo>
                  <a:cubicBezTo>
                    <a:pt x="1315" y="183"/>
                    <a:pt x="1339" y="141"/>
                    <a:pt x="1370" y="106"/>
                  </a:cubicBezTo>
                  <a:cubicBezTo>
                    <a:pt x="1400" y="72"/>
                    <a:pt x="1439" y="46"/>
                    <a:pt x="1484" y="27"/>
                  </a:cubicBezTo>
                  <a:cubicBezTo>
                    <a:pt x="1530" y="9"/>
                    <a:pt x="1582" y="0"/>
                    <a:pt x="1643" y="0"/>
                  </a:cubicBezTo>
                  <a:close/>
                </a:path>
              </a:pathLst>
            </a:custGeom>
            <a:noFill/>
            <a:ln w="9525" cap="flat">
              <a:solidFill>
                <a:srgbClr val="00206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pic>
          <p:nvPicPr>
            <p:cNvPr id="39983" name="Picture 67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3" y="933"/>
              <a:ext cx="1016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84" name="Picture 68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3" y="933"/>
              <a:ext cx="1016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85" name="Picture 69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" y="1036"/>
              <a:ext cx="71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86" name="Picture 70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" y="1036"/>
              <a:ext cx="71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87" name="Oval 71"/>
            <p:cNvSpPr>
              <a:spLocks noChangeArrowheads="1"/>
            </p:cNvSpPr>
            <p:nvPr/>
          </p:nvSpPr>
          <p:spPr bwMode="auto">
            <a:xfrm>
              <a:off x="1549" y="918"/>
              <a:ext cx="1014" cy="525"/>
            </a:xfrm>
            <a:prstGeom prst="ellipse">
              <a:avLst/>
            </a:prstGeom>
            <a:solidFill>
              <a:srgbClr val="C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88" name="Rectangle 72"/>
            <p:cNvSpPr>
              <a:spLocks noChangeArrowheads="1"/>
            </p:cNvSpPr>
            <p:nvPr/>
          </p:nvSpPr>
          <p:spPr bwMode="auto">
            <a:xfrm>
              <a:off x="1839" y="1028"/>
              <a:ext cx="89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 b="1">
                  <a:solidFill>
                    <a:srgbClr val="FFFFFF"/>
                  </a:solidFill>
                  <a:latin typeface="Calibri" panose="020F0502020204030204" pitchFamily="34" charset="0"/>
                </a:rPr>
                <a:t>S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89" name="Rectangle 73"/>
            <p:cNvSpPr>
              <a:spLocks noChangeArrowheads="1"/>
            </p:cNvSpPr>
            <p:nvPr/>
          </p:nvSpPr>
          <p:spPr bwMode="auto">
            <a:xfrm>
              <a:off x="1877" y="1028"/>
              <a:ext cx="49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 b="1">
                  <a:solidFill>
                    <a:srgbClr val="FFFFFF"/>
                  </a:solidFill>
                  <a:latin typeface="Calibri" panose="020F0502020204030204" pitchFamily="34" charset="0"/>
                </a:rPr>
                <a:t>pecifični cilj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90" name="Rectangle 74"/>
            <p:cNvSpPr>
              <a:spLocks noChangeArrowheads="1"/>
            </p:cNvSpPr>
            <p:nvPr/>
          </p:nvSpPr>
          <p:spPr bwMode="auto">
            <a:xfrm>
              <a:off x="1830" y="1129"/>
              <a:ext cx="55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 b="1">
                  <a:solidFill>
                    <a:srgbClr val="FFFFFF"/>
                  </a:solidFill>
                  <a:latin typeface="Calibri" panose="020F0502020204030204" pitchFamily="34" charset="0"/>
                </a:rPr>
                <a:t>investicijskog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91" name="Rectangle 75"/>
            <p:cNvSpPr>
              <a:spLocks noChangeArrowheads="1"/>
            </p:cNvSpPr>
            <p:nvPr/>
          </p:nvSpPr>
          <p:spPr bwMode="auto">
            <a:xfrm>
              <a:off x="1813" y="1229"/>
              <a:ext cx="57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 b="1">
                  <a:solidFill>
                    <a:srgbClr val="FFFFFF"/>
                  </a:solidFill>
                  <a:latin typeface="Calibri" panose="020F0502020204030204" pitchFamily="34" charset="0"/>
                </a:rPr>
                <a:t>prioriteta (SO)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92" name="Rectangle 76"/>
            <p:cNvSpPr>
              <a:spLocks noChangeArrowheads="1"/>
            </p:cNvSpPr>
            <p:nvPr/>
          </p:nvSpPr>
          <p:spPr bwMode="auto">
            <a:xfrm>
              <a:off x="2300" y="1229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 b="1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pic>
          <p:nvPicPr>
            <p:cNvPr id="39993" name="Picture 77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" y="1486"/>
              <a:ext cx="829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94" name="Picture 78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" y="1486"/>
              <a:ext cx="829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95" name="Picture 79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1" y="1568"/>
              <a:ext cx="58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96" name="Picture 80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1" y="1568"/>
              <a:ext cx="58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97" name="Oval 81"/>
            <p:cNvSpPr>
              <a:spLocks noChangeArrowheads="1"/>
            </p:cNvSpPr>
            <p:nvPr/>
          </p:nvSpPr>
          <p:spPr bwMode="auto">
            <a:xfrm>
              <a:off x="1645" y="1472"/>
              <a:ext cx="828" cy="376"/>
            </a:xfrm>
            <a:prstGeom prst="ellipse">
              <a:avLst/>
            </a:prstGeom>
            <a:solidFill>
              <a:srgbClr val="A9D18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98" name="Rectangle 82"/>
            <p:cNvSpPr>
              <a:spLocks noChangeArrowheads="1"/>
            </p:cNvSpPr>
            <p:nvPr/>
          </p:nvSpPr>
          <p:spPr bwMode="auto">
            <a:xfrm>
              <a:off x="1900" y="1558"/>
              <a:ext cx="18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 b="1">
                  <a:solidFill>
                    <a:srgbClr val="FFFFFF"/>
                  </a:solidFill>
                  <a:latin typeface="Calibri" panose="020F0502020204030204" pitchFamily="34" charset="0"/>
                </a:rPr>
                <a:t>Pod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39999" name="Rectangle 83"/>
            <p:cNvSpPr>
              <a:spLocks noChangeArrowheads="1"/>
            </p:cNvSpPr>
            <p:nvPr/>
          </p:nvSpPr>
          <p:spPr bwMode="auto">
            <a:xfrm>
              <a:off x="2031" y="1558"/>
              <a:ext cx="24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 b="1">
                  <a:solidFill>
                    <a:srgbClr val="FFFFFF"/>
                  </a:solidFill>
                  <a:latin typeface="Calibri" panose="020F0502020204030204" pitchFamily="34" charset="0"/>
                </a:rPr>
                <a:t>ržane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40000" name="Rectangle 84"/>
            <p:cNvSpPr>
              <a:spLocks noChangeArrowheads="1"/>
            </p:cNvSpPr>
            <p:nvPr/>
          </p:nvSpPr>
          <p:spPr bwMode="auto">
            <a:xfrm>
              <a:off x="2218" y="1558"/>
              <a:ext cx="6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 b="1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40001" name="Rectangle 85"/>
            <p:cNvSpPr>
              <a:spLocks noChangeArrowheads="1"/>
            </p:cNvSpPr>
            <p:nvPr/>
          </p:nvSpPr>
          <p:spPr bwMode="auto">
            <a:xfrm>
              <a:off x="1882" y="1659"/>
              <a:ext cx="427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 b="1">
                  <a:solidFill>
                    <a:srgbClr val="FFFFFF"/>
                  </a:solidFill>
                  <a:latin typeface="Calibri" panose="020F0502020204030204" pitchFamily="34" charset="0"/>
                </a:rPr>
                <a:t>dejavnosti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40002" name="Rectangle 86"/>
            <p:cNvSpPr>
              <a:spLocks noChangeArrowheads="1"/>
            </p:cNvSpPr>
            <p:nvPr/>
          </p:nvSpPr>
          <p:spPr bwMode="auto">
            <a:xfrm>
              <a:off x="2236" y="1659"/>
              <a:ext cx="66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 b="1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pic>
          <p:nvPicPr>
            <p:cNvPr id="40003" name="Picture 87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" y="1885"/>
              <a:ext cx="1159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04" name="Picture 88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" y="1885"/>
              <a:ext cx="1159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05" name="Picture 89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3" y="1995"/>
              <a:ext cx="821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06" name="Picture 90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3" y="1995"/>
              <a:ext cx="821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07" name="Oval 91"/>
            <p:cNvSpPr>
              <a:spLocks noChangeArrowheads="1"/>
            </p:cNvSpPr>
            <p:nvPr/>
          </p:nvSpPr>
          <p:spPr bwMode="auto">
            <a:xfrm>
              <a:off x="1529" y="1871"/>
              <a:ext cx="1158" cy="559"/>
            </a:xfrm>
            <a:prstGeom prst="ellipse">
              <a:avLst/>
            </a:prstGeom>
            <a:solidFill>
              <a:srgbClr val="2F559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40008" name="Rectangle 92"/>
            <p:cNvSpPr>
              <a:spLocks noChangeArrowheads="1"/>
            </p:cNvSpPr>
            <p:nvPr/>
          </p:nvSpPr>
          <p:spPr bwMode="auto">
            <a:xfrm>
              <a:off x="1806" y="2102"/>
              <a:ext cx="69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 b="1">
                  <a:solidFill>
                    <a:srgbClr val="FFFFFF"/>
                  </a:solidFill>
                  <a:latin typeface="Calibri" panose="020F0502020204030204" pitchFamily="34" charset="0"/>
                </a:rPr>
                <a:t>Programski ishodi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40009" name="Rectangle 93"/>
            <p:cNvSpPr>
              <a:spLocks noChangeArrowheads="1"/>
            </p:cNvSpPr>
            <p:nvPr/>
          </p:nvSpPr>
          <p:spPr bwMode="auto">
            <a:xfrm>
              <a:off x="2411" y="2102"/>
              <a:ext cx="6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 b="1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pic>
          <p:nvPicPr>
            <p:cNvPr id="40010" name="Picture 94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" y="2488"/>
              <a:ext cx="1052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11" name="Picture 95"/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" y="2488"/>
              <a:ext cx="1052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12" name="Picture 96"/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2586"/>
              <a:ext cx="746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13" name="Picture 97"/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2586"/>
              <a:ext cx="746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14" name="Oval 98"/>
            <p:cNvSpPr>
              <a:spLocks noChangeArrowheads="1"/>
            </p:cNvSpPr>
            <p:nvPr/>
          </p:nvSpPr>
          <p:spPr bwMode="auto">
            <a:xfrm>
              <a:off x="1550" y="2473"/>
              <a:ext cx="1049" cy="493"/>
            </a:xfrm>
            <a:prstGeom prst="ellipse">
              <a:avLst/>
            </a:prstGeom>
            <a:solidFill>
              <a:srgbClr val="5B9BD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40015" name="Rectangle 99"/>
            <p:cNvSpPr>
              <a:spLocks noChangeArrowheads="1"/>
            </p:cNvSpPr>
            <p:nvPr/>
          </p:nvSpPr>
          <p:spPr bwMode="auto">
            <a:xfrm>
              <a:off x="1883" y="2618"/>
              <a:ext cx="479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 b="1">
                  <a:solidFill>
                    <a:srgbClr val="FFFFFF"/>
                  </a:solidFill>
                  <a:latin typeface="Calibri" panose="020F0502020204030204" pitchFamily="34" charset="0"/>
                </a:rPr>
                <a:t>Programski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40016" name="Rectangle 100"/>
            <p:cNvSpPr>
              <a:spLocks noChangeArrowheads="1"/>
            </p:cNvSpPr>
            <p:nvPr/>
          </p:nvSpPr>
          <p:spPr bwMode="auto">
            <a:xfrm>
              <a:off x="1933" y="2718"/>
              <a:ext cx="35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 b="1">
                  <a:solidFill>
                    <a:srgbClr val="FFFFFF"/>
                  </a:solidFill>
                  <a:latin typeface="Calibri" panose="020F0502020204030204" pitchFamily="34" charset="0"/>
                </a:rPr>
                <a:t>rezultati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40017" name="Rectangle 101"/>
            <p:cNvSpPr>
              <a:spLocks noChangeArrowheads="1"/>
            </p:cNvSpPr>
            <p:nvPr/>
          </p:nvSpPr>
          <p:spPr bwMode="auto">
            <a:xfrm>
              <a:off x="2216" y="2718"/>
              <a:ext cx="6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 b="1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pic>
          <p:nvPicPr>
            <p:cNvPr id="40018" name="Picture 102"/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" y="933"/>
              <a:ext cx="949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19" name="Picture 103"/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" y="933"/>
              <a:ext cx="949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20" name="Picture 104"/>
            <p:cNvPicPr>
              <a:picLocks noChangeAspect="1" noChangeArrowheads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" y="1033"/>
              <a:ext cx="672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21" name="Picture 105"/>
            <p:cNvPicPr>
              <a:picLocks noChangeAspect="1" noChangeArrowheads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" y="1033"/>
              <a:ext cx="672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22" name="Oval 106"/>
            <p:cNvSpPr>
              <a:spLocks noChangeArrowheads="1"/>
            </p:cNvSpPr>
            <p:nvPr/>
          </p:nvSpPr>
          <p:spPr bwMode="auto">
            <a:xfrm>
              <a:off x="3244" y="918"/>
              <a:ext cx="947" cy="506"/>
            </a:xfrm>
            <a:prstGeom prst="ellipse">
              <a:avLst/>
            </a:prstGeom>
            <a:solidFill>
              <a:srgbClr val="C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40023" name="Rectangle 107"/>
            <p:cNvSpPr>
              <a:spLocks noChangeArrowheads="1"/>
            </p:cNvSpPr>
            <p:nvPr/>
          </p:nvSpPr>
          <p:spPr bwMode="auto">
            <a:xfrm>
              <a:off x="3591" y="1019"/>
              <a:ext cx="34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 b="1">
                  <a:solidFill>
                    <a:srgbClr val="FFFFFF"/>
                  </a:solidFill>
                  <a:latin typeface="Calibri" panose="020F0502020204030204" pitchFamily="34" charset="0"/>
                </a:rPr>
                <a:t>Glavni i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40024" name="Rectangle 108"/>
            <p:cNvSpPr>
              <a:spLocks noChangeArrowheads="1"/>
            </p:cNvSpPr>
            <p:nvPr/>
          </p:nvSpPr>
          <p:spPr bwMode="auto">
            <a:xfrm>
              <a:off x="3453" y="1120"/>
              <a:ext cx="639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 b="1">
                  <a:solidFill>
                    <a:srgbClr val="FFFFFF"/>
                  </a:solidFill>
                  <a:latin typeface="Calibri" panose="020F0502020204030204" pitchFamily="34" charset="0"/>
                </a:rPr>
                <a:t>specifični ciljevi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40025" name="Rectangle 109"/>
            <p:cNvSpPr>
              <a:spLocks noChangeArrowheads="1"/>
            </p:cNvSpPr>
            <p:nvPr/>
          </p:nvSpPr>
          <p:spPr bwMode="auto">
            <a:xfrm>
              <a:off x="3575" y="1221"/>
              <a:ext cx="35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 b="1">
                  <a:solidFill>
                    <a:srgbClr val="FFFFFF"/>
                  </a:solidFill>
                  <a:latin typeface="Calibri" panose="020F0502020204030204" pitchFamily="34" charset="0"/>
                </a:rPr>
                <a:t>projekta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40026" name="Rectangle 110"/>
            <p:cNvSpPr>
              <a:spLocks noChangeArrowheads="1"/>
            </p:cNvSpPr>
            <p:nvPr/>
          </p:nvSpPr>
          <p:spPr bwMode="auto">
            <a:xfrm>
              <a:off x="3861" y="1221"/>
              <a:ext cx="67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 b="1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pic>
          <p:nvPicPr>
            <p:cNvPr id="40027" name="Picture 111"/>
            <p:cNvPicPr>
              <a:picLocks noChangeAspect="1" noChangeArrowheads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" y="1928"/>
              <a:ext cx="988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28" name="Picture 112"/>
            <p:cNvPicPr>
              <a:picLocks noChangeAspect="1" noChangeArrowheads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" y="1928"/>
              <a:ext cx="988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29" name="Picture 113"/>
            <p:cNvPicPr>
              <a:picLocks noChangeAspect="1" noChangeArrowheads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" y="2018"/>
              <a:ext cx="7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30" name="Picture 114"/>
            <p:cNvPicPr>
              <a:picLocks noChangeAspect="1" noChangeArrowheads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" y="2018"/>
              <a:ext cx="7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31" name="Oval 115"/>
            <p:cNvSpPr>
              <a:spLocks noChangeArrowheads="1"/>
            </p:cNvSpPr>
            <p:nvPr/>
          </p:nvSpPr>
          <p:spPr bwMode="auto">
            <a:xfrm>
              <a:off x="3262" y="1913"/>
              <a:ext cx="988" cy="427"/>
            </a:xfrm>
            <a:prstGeom prst="ellipse">
              <a:avLst/>
            </a:prstGeom>
            <a:solidFill>
              <a:srgbClr val="2F559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40032" name="Rectangle 116"/>
            <p:cNvSpPr>
              <a:spLocks noChangeArrowheads="1"/>
            </p:cNvSpPr>
            <p:nvPr/>
          </p:nvSpPr>
          <p:spPr bwMode="auto">
            <a:xfrm>
              <a:off x="3491" y="2025"/>
              <a:ext cx="63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 b="1">
                  <a:solidFill>
                    <a:srgbClr val="FFFFFF"/>
                  </a:solidFill>
                  <a:latin typeface="Calibri" panose="020F0502020204030204" pitchFamily="34" charset="0"/>
                </a:rPr>
                <a:t>Projektni glavni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40033" name="Rectangle 117"/>
            <p:cNvSpPr>
              <a:spLocks noChangeArrowheads="1"/>
            </p:cNvSpPr>
            <p:nvPr/>
          </p:nvSpPr>
          <p:spPr bwMode="auto">
            <a:xfrm>
              <a:off x="3654" y="2128"/>
              <a:ext cx="26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 b="1">
                  <a:solidFill>
                    <a:srgbClr val="FFFFFF"/>
                  </a:solidFill>
                  <a:latin typeface="Calibri" panose="020F0502020204030204" pitchFamily="34" charset="0"/>
                </a:rPr>
                <a:t>ishodi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40034" name="Rectangle 118"/>
            <p:cNvSpPr>
              <a:spLocks noChangeArrowheads="1"/>
            </p:cNvSpPr>
            <p:nvPr/>
          </p:nvSpPr>
          <p:spPr bwMode="auto">
            <a:xfrm>
              <a:off x="3858" y="2128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 b="1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pic>
          <p:nvPicPr>
            <p:cNvPr id="40035" name="Picture 119"/>
            <p:cNvPicPr>
              <a:picLocks noChangeAspect="1" noChangeArrowheads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" y="2554"/>
              <a:ext cx="777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36" name="Picture 120"/>
            <p:cNvPicPr>
              <a:picLocks noChangeAspect="1" noChangeArrowheads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" y="2554"/>
              <a:ext cx="777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37" name="Picture 121"/>
            <p:cNvPicPr>
              <a:picLocks noChangeAspect="1" noChangeArrowheads="1"/>
            </p:cNvPicPr>
            <p:nvPr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0" y="2636"/>
              <a:ext cx="550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38" name="Picture 122"/>
            <p:cNvPicPr>
              <a:picLocks noChangeAspect="1" noChangeArrowheads="1"/>
            </p:cNvPicPr>
            <p:nvPr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0" y="2636"/>
              <a:ext cx="550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39" name="Oval 123"/>
            <p:cNvSpPr>
              <a:spLocks noChangeArrowheads="1"/>
            </p:cNvSpPr>
            <p:nvPr/>
          </p:nvSpPr>
          <p:spPr bwMode="auto">
            <a:xfrm>
              <a:off x="3362" y="2539"/>
              <a:ext cx="776" cy="376"/>
            </a:xfrm>
            <a:prstGeom prst="ellipse">
              <a:avLst/>
            </a:prstGeom>
            <a:solidFill>
              <a:srgbClr val="5B9BD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40040" name="Rectangle 124"/>
            <p:cNvSpPr>
              <a:spLocks noChangeArrowheads="1"/>
            </p:cNvSpPr>
            <p:nvPr/>
          </p:nvSpPr>
          <p:spPr bwMode="auto">
            <a:xfrm>
              <a:off x="3595" y="2625"/>
              <a:ext cx="401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 b="1">
                  <a:solidFill>
                    <a:srgbClr val="FFFFFF"/>
                  </a:solidFill>
                  <a:latin typeface="Calibri" panose="020F0502020204030204" pitchFamily="34" charset="0"/>
                </a:rPr>
                <a:t>Projektni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40041" name="Rectangle 125"/>
            <p:cNvSpPr>
              <a:spLocks noChangeArrowheads="1"/>
            </p:cNvSpPr>
            <p:nvPr/>
          </p:nvSpPr>
          <p:spPr bwMode="auto">
            <a:xfrm>
              <a:off x="3618" y="2727"/>
              <a:ext cx="331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 b="1">
                  <a:solidFill>
                    <a:srgbClr val="FFFFFF"/>
                  </a:solidFill>
                  <a:latin typeface="Calibri" panose="020F0502020204030204" pitchFamily="34" charset="0"/>
                </a:rPr>
                <a:t>rezultat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40042" name="Rectangle 126"/>
            <p:cNvSpPr>
              <a:spLocks noChangeArrowheads="1"/>
            </p:cNvSpPr>
            <p:nvPr/>
          </p:nvSpPr>
          <p:spPr bwMode="auto">
            <a:xfrm>
              <a:off x="3882" y="2727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sl-SI" altLang="sl-SI" sz="1000" b="1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40043" name="Freeform 127"/>
            <p:cNvSpPr>
              <a:spLocks/>
            </p:cNvSpPr>
            <p:nvPr/>
          </p:nvSpPr>
          <p:spPr bwMode="auto">
            <a:xfrm>
              <a:off x="2599" y="1519"/>
              <a:ext cx="562" cy="241"/>
            </a:xfrm>
            <a:custGeom>
              <a:avLst/>
              <a:gdLst>
                <a:gd name="T0" fmla="*/ 0 w 562"/>
                <a:gd name="T1" fmla="*/ 121 h 241"/>
                <a:gd name="T2" fmla="*/ 121 w 562"/>
                <a:gd name="T3" fmla="*/ 0 h 241"/>
                <a:gd name="T4" fmla="*/ 121 w 562"/>
                <a:gd name="T5" fmla="*/ 60 h 241"/>
                <a:gd name="T6" fmla="*/ 562 w 562"/>
                <a:gd name="T7" fmla="*/ 60 h 241"/>
                <a:gd name="T8" fmla="*/ 562 w 562"/>
                <a:gd name="T9" fmla="*/ 181 h 241"/>
                <a:gd name="T10" fmla="*/ 121 w 562"/>
                <a:gd name="T11" fmla="*/ 181 h 241"/>
                <a:gd name="T12" fmla="*/ 121 w 562"/>
                <a:gd name="T13" fmla="*/ 241 h 241"/>
                <a:gd name="T14" fmla="*/ 0 w 562"/>
                <a:gd name="T15" fmla="*/ 12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2" h="241">
                  <a:moveTo>
                    <a:pt x="0" y="121"/>
                  </a:moveTo>
                  <a:lnTo>
                    <a:pt x="121" y="0"/>
                  </a:lnTo>
                  <a:lnTo>
                    <a:pt x="121" y="60"/>
                  </a:lnTo>
                  <a:lnTo>
                    <a:pt x="562" y="60"/>
                  </a:lnTo>
                  <a:lnTo>
                    <a:pt x="562" y="181"/>
                  </a:lnTo>
                  <a:lnTo>
                    <a:pt x="121" y="181"/>
                  </a:lnTo>
                  <a:lnTo>
                    <a:pt x="121" y="24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FBE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0044" name="Freeform 128"/>
            <p:cNvSpPr>
              <a:spLocks/>
            </p:cNvSpPr>
            <p:nvPr/>
          </p:nvSpPr>
          <p:spPr bwMode="auto">
            <a:xfrm>
              <a:off x="2599" y="1519"/>
              <a:ext cx="562" cy="241"/>
            </a:xfrm>
            <a:custGeom>
              <a:avLst/>
              <a:gdLst>
                <a:gd name="T0" fmla="*/ 0 w 562"/>
                <a:gd name="T1" fmla="*/ 121 h 241"/>
                <a:gd name="T2" fmla="*/ 121 w 562"/>
                <a:gd name="T3" fmla="*/ 0 h 241"/>
                <a:gd name="T4" fmla="*/ 121 w 562"/>
                <a:gd name="T5" fmla="*/ 60 h 241"/>
                <a:gd name="T6" fmla="*/ 562 w 562"/>
                <a:gd name="T7" fmla="*/ 60 h 241"/>
                <a:gd name="T8" fmla="*/ 562 w 562"/>
                <a:gd name="T9" fmla="*/ 181 h 241"/>
                <a:gd name="T10" fmla="*/ 121 w 562"/>
                <a:gd name="T11" fmla="*/ 181 h 241"/>
                <a:gd name="T12" fmla="*/ 121 w 562"/>
                <a:gd name="T13" fmla="*/ 241 h 241"/>
                <a:gd name="T14" fmla="*/ 0 w 562"/>
                <a:gd name="T15" fmla="*/ 12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2" h="241">
                  <a:moveTo>
                    <a:pt x="0" y="121"/>
                  </a:moveTo>
                  <a:lnTo>
                    <a:pt x="121" y="0"/>
                  </a:lnTo>
                  <a:lnTo>
                    <a:pt x="121" y="60"/>
                  </a:lnTo>
                  <a:lnTo>
                    <a:pt x="562" y="60"/>
                  </a:lnTo>
                  <a:lnTo>
                    <a:pt x="562" y="181"/>
                  </a:lnTo>
                  <a:lnTo>
                    <a:pt x="121" y="181"/>
                  </a:lnTo>
                  <a:lnTo>
                    <a:pt x="121" y="241"/>
                  </a:lnTo>
                  <a:lnTo>
                    <a:pt x="0" y="121"/>
                  </a:lnTo>
                  <a:close/>
                </a:path>
              </a:pathLst>
            </a:custGeom>
            <a:noFill/>
            <a:ln w="6350" cap="flat">
              <a:solidFill>
                <a:srgbClr val="ED7D3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0045" name="Freeform 129"/>
            <p:cNvSpPr>
              <a:spLocks/>
            </p:cNvSpPr>
            <p:nvPr/>
          </p:nvSpPr>
          <p:spPr bwMode="auto">
            <a:xfrm>
              <a:off x="3683" y="1490"/>
              <a:ext cx="65" cy="395"/>
            </a:xfrm>
            <a:custGeom>
              <a:avLst/>
              <a:gdLst>
                <a:gd name="T0" fmla="*/ 0 w 65"/>
                <a:gd name="T1" fmla="*/ 362 h 395"/>
                <a:gd name="T2" fmla="*/ 16 w 65"/>
                <a:gd name="T3" fmla="*/ 362 h 395"/>
                <a:gd name="T4" fmla="*/ 16 w 65"/>
                <a:gd name="T5" fmla="*/ 0 h 395"/>
                <a:gd name="T6" fmla="*/ 49 w 65"/>
                <a:gd name="T7" fmla="*/ 0 h 395"/>
                <a:gd name="T8" fmla="*/ 49 w 65"/>
                <a:gd name="T9" fmla="*/ 362 h 395"/>
                <a:gd name="T10" fmla="*/ 65 w 65"/>
                <a:gd name="T11" fmla="*/ 362 h 395"/>
                <a:gd name="T12" fmla="*/ 32 w 65"/>
                <a:gd name="T13" fmla="*/ 395 h 395"/>
                <a:gd name="T14" fmla="*/ 0 w 65"/>
                <a:gd name="T15" fmla="*/ 362 h 3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395">
                  <a:moveTo>
                    <a:pt x="0" y="362"/>
                  </a:moveTo>
                  <a:lnTo>
                    <a:pt x="16" y="362"/>
                  </a:lnTo>
                  <a:lnTo>
                    <a:pt x="16" y="0"/>
                  </a:lnTo>
                  <a:lnTo>
                    <a:pt x="49" y="0"/>
                  </a:lnTo>
                  <a:lnTo>
                    <a:pt x="49" y="362"/>
                  </a:lnTo>
                  <a:lnTo>
                    <a:pt x="65" y="362"/>
                  </a:lnTo>
                  <a:lnTo>
                    <a:pt x="32" y="395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0046" name="Freeform 130"/>
            <p:cNvSpPr>
              <a:spLocks/>
            </p:cNvSpPr>
            <p:nvPr/>
          </p:nvSpPr>
          <p:spPr bwMode="auto">
            <a:xfrm>
              <a:off x="3683" y="1490"/>
              <a:ext cx="65" cy="395"/>
            </a:xfrm>
            <a:custGeom>
              <a:avLst/>
              <a:gdLst>
                <a:gd name="T0" fmla="*/ 0 w 65"/>
                <a:gd name="T1" fmla="*/ 362 h 395"/>
                <a:gd name="T2" fmla="*/ 16 w 65"/>
                <a:gd name="T3" fmla="*/ 362 h 395"/>
                <a:gd name="T4" fmla="*/ 16 w 65"/>
                <a:gd name="T5" fmla="*/ 0 h 395"/>
                <a:gd name="T6" fmla="*/ 49 w 65"/>
                <a:gd name="T7" fmla="*/ 0 h 395"/>
                <a:gd name="T8" fmla="*/ 49 w 65"/>
                <a:gd name="T9" fmla="*/ 362 h 395"/>
                <a:gd name="T10" fmla="*/ 65 w 65"/>
                <a:gd name="T11" fmla="*/ 362 h 395"/>
                <a:gd name="T12" fmla="*/ 32 w 65"/>
                <a:gd name="T13" fmla="*/ 395 h 395"/>
                <a:gd name="T14" fmla="*/ 0 w 65"/>
                <a:gd name="T15" fmla="*/ 362 h 3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395">
                  <a:moveTo>
                    <a:pt x="0" y="362"/>
                  </a:moveTo>
                  <a:lnTo>
                    <a:pt x="16" y="362"/>
                  </a:lnTo>
                  <a:lnTo>
                    <a:pt x="16" y="0"/>
                  </a:lnTo>
                  <a:lnTo>
                    <a:pt x="49" y="0"/>
                  </a:lnTo>
                  <a:lnTo>
                    <a:pt x="49" y="362"/>
                  </a:lnTo>
                  <a:lnTo>
                    <a:pt x="65" y="362"/>
                  </a:lnTo>
                  <a:lnTo>
                    <a:pt x="32" y="395"/>
                  </a:lnTo>
                  <a:lnTo>
                    <a:pt x="0" y="362"/>
                  </a:lnTo>
                  <a:close/>
                </a:path>
              </a:pathLst>
            </a:custGeom>
            <a:noFill/>
            <a:ln w="11113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0047" name="Freeform 131"/>
            <p:cNvSpPr>
              <a:spLocks/>
            </p:cNvSpPr>
            <p:nvPr/>
          </p:nvSpPr>
          <p:spPr bwMode="auto">
            <a:xfrm>
              <a:off x="3716" y="2380"/>
              <a:ext cx="65" cy="140"/>
            </a:xfrm>
            <a:custGeom>
              <a:avLst/>
              <a:gdLst>
                <a:gd name="T0" fmla="*/ 0 w 65"/>
                <a:gd name="T1" fmla="*/ 107 h 140"/>
                <a:gd name="T2" fmla="*/ 17 w 65"/>
                <a:gd name="T3" fmla="*/ 107 h 140"/>
                <a:gd name="T4" fmla="*/ 17 w 65"/>
                <a:gd name="T5" fmla="*/ 0 h 140"/>
                <a:gd name="T6" fmla="*/ 49 w 65"/>
                <a:gd name="T7" fmla="*/ 0 h 140"/>
                <a:gd name="T8" fmla="*/ 49 w 65"/>
                <a:gd name="T9" fmla="*/ 107 h 140"/>
                <a:gd name="T10" fmla="*/ 65 w 65"/>
                <a:gd name="T11" fmla="*/ 107 h 140"/>
                <a:gd name="T12" fmla="*/ 33 w 65"/>
                <a:gd name="T13" fmla="*/ 140 h 140"/>
                <a:gd name="T14" fmla="*/ 0 w 65"/>
                <a:gd name="T15" fmla="*/ 107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140">
                  <a:moveTo>
                    <a:pt x="0" y="107"/>
                  </a:moveTo>
                  <a:lnTo>
                    <a:pt x="17" y="107"/>
                  </a:lnTo>
                  <a:lnTo>
                    <a:pt x="17" y="0"/>
                  </a:lnTo>
                  <a:lnTo>
                    <a:pt x="49" y="0"/>
                  </a:lnTo>
                  <a:lnTo>
                    <a:pt x="49" y="107"/>
                  </a:lnTo>
                  <a:lnTo>
                    <a:pt x="65" y="107"/>
                  </a:lnTo>
                  <a:lnTo>
                    <a:pt x="33" y="140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0048" name="Freeform 132"/>
            <p:cNvSpPr>
              <a:spLocks/>
            </p:cNvSpPr>
            <p:nvPr/>
          </p:nvSpPr>
          <p:spPr bwMode="auto">
            <a:xfrm>
              <a:off x="3716" y="2380"/>
              <a:ext cx="65" cy="140"/>
            </a:xfrm>
            <a:custGeom>
              <a:avLst/>
              <a:gdLst>
                <a:gd name="T0" fmla="*/ 0 w 65"/>
                <a:gd name="T1" fmla="*/ 107 h 140"/>
                <a:gd name="T2" fmla="*/ 17 w 65"/>
                <a:gd name="T3" fmla="*/ 107 h 140"/>
                <a:gd name="T4" fmla="*/ 17 w 65"/>
                <a:gd name="T5" fmla="*/ 0 h 140"/>
                <a:gd name="T6" fmla="*/ 49 w 65"/>
                <a:gd name="T7" fmla="*/ 0 h 140"/>
                <a:gd name="T8" fmla="*/ 49 w 65"/>
                <a:gd name="T9" fmla="*/ 107 h 140"/>
                <a:gd name="T10" fmla="*/ 65 w 65"/>
                <a:gd name="T11" fmla="*/ 107 h 140"/>
                <a:gd name="T12" fmla="*/ 33 w 65"/>
                <a:gd name="T13" fmla="*/ 140 h 140"/>
                <a:gd name="T14" fmla="*/ 0 w 65"/>
                <a:gd name="T15" fmla="*/ 107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140">
                  <a:moveTo>
                    <a:pt x="0" y="107"/>
                  </a:moveTo>
                  <a:lnTo>
                    <a:pt x="17" y="107"/>
                  </a:lnTo>
                  <a:lnTo>
                    <a:pt x="17" y="0"/>
                  </a:lnTo>
                  <a:lnTo>
                    <a:pt x="49" y="0"/>
                  </a:lnTo>
                  <a:lnTo>
                    <a:pt x="49" y="107"/>
                  </a:lnTo>
                  <a:lnTo>
                    <a:pt x="65" y="107"/>
                  </a:lnTo>
                  <a:lnTo>
                    <a:pt x="33" y="140"/>
                  </a:lnTo>
                  <a:lnTo>
                    <a:pt x="0" y="107"/>
                  </a:lnTo>
                  <a:close/>
                </a:path>
              </a:pathLst>
            </a:custGeom>
            <a:noFill/>
            <a:ln w="11113" cap="flat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0049" name="Freeform 133"/>
            <p:cNvSpPr>
              <a:spLocks/>
            </p:cNvSpPr>
            <p:nvPr/>
          </p:nvSpPr>
          <p:spPr bwMode="auto">
            <a:xfrm>
              <a:off x="2718" y="2103"/>
              <a:ext cx="503" cy="60"/>
            </a:xfrm>
            <a:custGeom>
              <a:avLst/>
              <a:gdLst>
                <a:gd name="T0" fmla="*/ 0 w 503"/>
                <a:gd name="T1" fmla="*/ 30 h 60"/>
                <a:gd name="T2" fmla="*/ 30 w 503"/>
                <a:gd name="T3" fmla="*/ 0 h 60"/>
                <a:gd name="T4" fmla="*/ 30 w 503"/>
                <a:gd name="T5" fmla="*/ 15 h 60"/>
                <a:gd name="T6" fmla="*/ 503 w 503"/>
                <a:gd name="T7" fmla="*/ 15 h 60"/>
                <a:gd name="T8" fmla="*/ 503 w 503"/>
                <a:gd name="T9" fmla="*/ 45 h 60"/>
                <a:gd name="T10" fmla="*/ 30 w 503"/>
                <a:gd name="T11" fmla="*/ 45 h 60"/>
                <a:gd name="T12" fmla="*/ 30 w 503"/>
                <a:gd name="T13" fmla="*/ 60 h 60"/>
                <a:gd name="T14" fmla="*/ 0 w 503"/>
                <a:gd name="T15" fmla="*/ 30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3" h="60">
                  <a:moveTo>
                    <a:pt x="0" y="30"/>
                  </a:moveTo>
                  <a:lnTo>
                    <a:pt x="30" y="0"/>
                  </a:lnTo>
                  <a:lnTo>
                    <a:pt x="30" y="15"/>
                  </a:lnTo>
                  <a:lnTo>
                    <a:pt x="503" y="15"/>
                  </a:lnTo>
                  <a:lnTo>
                    <a:pt x="503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0050" name="Freeform 134"/>
            <p:cNvSpPr>
              <a:spLocks/>
            </p:cNvSpPr>
            <p:nvPr/>
          </p:nvSpPr>
          <p:spPr bwMode="auto">
            <a:xfrm>
              <a:off x="2645" y="2697"/>
              <a:ext cx="674" cy="56"/>
            </a:xfrm>
            <a:custGeom>
              <a:avLst/>
              <a:gdLst>
                <a:gd name="T0" fmla="*/ 0 w 674"/>
                <a:gd name="T1" fmla="*/ 28 h 56"/>
                <a:gd name="T2" fmla="*/ 28 w 674"/>
                <a:gd name="T3" fmla="*/ 0 h 56"/>
                <a:gd name="T4" fmla="*/ 28 w 674"/>
                <a:gd name="T5" fmla="*/ 14 h 56"/>
                <a:gd name="T6" fmla="*/ 674 w 674"/>
                <a:gd name="T7" fmla="*/ 14 h 56"/>
                <a:gd name="T8" fmla="*/ 674 w 674"/>
                <a:gd name="T9" fmla="*/ 42 h 56"/>
                <a:gd name="T10" fmla="*/ 28 w 674"/>
                <a:gd name="T11" fmla="*/ 42 h 56"/>
                <a:gd name="T12" fmla="*/ 28 w 674"/>
                <a:gd name="T13" fmla="*/ 56 h 56"/>
                <a:gd name="T14" fmla="*/ 0 w 674"/>
                <a:gd name="T15" fmla="*/ 28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4" h="56">
                  <a:moveTo>
                    <a:pt x="0" y="28"/>
                  </a:moveTo>
                  <a:lnTo>
                    <a:pt x="28" y="0"/>
                  </a:lnTo>
                  <a:lnTo>
                    <a:pt x="28" y="14"/>
                  </a:lnTo>
                  <a:lnTo>
                    <a:pt x="674" y="14"/>
                  </a:lnTo>
                  <a:lnTo>
                    <a:pt x="674" y="42"/>
                  </a:lnTo>
                  <a:lnTo>
                    <a:pt x="28" y="42"/>
                  </a:lnTo>
                  <a:lnTo>
                    <a:pt x="28" y="5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0051" name="Freeform 135"/>
            <p:cNvSpPr>
              <a:spLocks/>
            </p:cNvSpPr>
            <p:nvPr/>
          </p:nvSpPr>
          <p:spPr bwMode="auto">
            <a:xfrm>
              <a:off x="2645" y="1141"/>
              <a:ext cx="568" cy="58"/>
            </a:xfrm>
            <a:custGeom>
              <a:avLst/>
              <a:gdLst>
                <a:gd name="T0" fmla="*/ 0 w 568"/>
                <a:gd name="T1" fmla="*/ 29 h 58"/>
                <a:gd name="T2" fmla="*/ 29 w 568"/>
                <a:gd name="T3" fmla="*/ 0 h 58"/>
                <a:gd name="T4" fmla="*/ 29 w 568"/>
                <a:gd name="T5" fmla="*/ 15 h 58"/>
                <a:gd name="T6" fmla="*/ 568 w 568"/>
                <a:gd name="T7" fmla="*/ 15 h 58"/>
                <a:gd name="T8" fmla="*/ 568 w 568"/>
                <a:gd name="T9" fmla="*/ 44 h 58"/>
                <a:gd name="T10" fmla="*/ 29 w 568"/>
                <a:gd name="T11" fmla="*/ 44 h 58"/>
                <a:gd name="T12" fmla="*/ 29 w 568"/>
                <a:gd name="T13" fmla="*/ 58 h 58"/>
                <a:gd name="T14" fmla="*/ 0 w 568"/>
                <a:gd name="T15" fmla="*/ 29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8" h="58">
                  <a:moveTo>
                    <a:pt x="0" y="29"/>
                  </a:moveTo>
                  <a:lnTo>
                    <a:pt x="29" y="0"/>
                  </a:lnTo>
                  <a:lnTo>
                    <a:pt x="29" y="15"/>
                  </a:lnTo>
                  <a:lnTo>
                    <a:pt x="568" y="15"/>
                  </a:lnTo>
                  <a:lnTo>
                    <a:pt x="568" y="44"/>
                  </a:lnTo>
                  <a:lnTo>
                    <a:pt x="29" y="44"/>
                  </a:lnTo>
                  <a:lnTo>
                    <a:pt x="29" y="58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slov 1"/>
          <p:cNvSpPr>
            <a:spLocks noGrp="1"/>
          </p:cNvSpPr>
          <p:nvPr>
            <p:ph type="title"/>
          </p:nvPr>
        </p:nvSpPr>
        <p:spPr>
          <a:xfrm>
            <a:off x="249238" y="528638"/>
            <a:ext cx="8229600" cy="857250"/>
          </a:xfrm>
        </p:spPr>
        <p:txBody>
          <a:bodyPr/>
          <a:lstStyle/>
          <a:p>
            <a:r>
              <a:rPr lang="sl-SI" altLang="sl-SI" sz="1800" smtClean="0">
                <a:latin typeface="Open Sans" panose="020B0606030504020204" pitchFamily="34" charset="0"/>
              </a:rPr>
              <a:t>Programske strukture / </a:t>
            </a:r>
            <a:r>
              <a:rPr lang="sl-SI" altLang="sl-SI" sz="1800" smtClean="0">
                <a:solidFill>
                  <a:srgbClr val="0070C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Programske strukture</a:t>
            </a:r>
            <a:endParaRPr lang="sl-SI" altLang="sl-SI" sz="1800" smtClean="0">
              <a:solidFill>
                <a:srgbClr val="0070C0"/>
              </a:solidFill>
              <a:latin typeface="Open Sans" panose="020B0606030504020204" pitchFamily="34" charset="0"/>
            </a:endParaRPr>
          </a:p>
        </p:txBody>
      </p:sp>
      <p:sp>
        <p:nvSpPr>
          <p:cNvPr id="40963" name="Označba mesta številke diapozitiva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AB2D1D-5BF7-4339-902D-7AD551BC64F9}" type="slidenum">
              <a:rPr lang="en-US" altLang="sl-SI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sl-SI" sz="1200">
              <a:solidFill>
                <a:srgbClr val="898989"/>
              </a:solidFill>
            </a:endParaRPr>
          </a:p>
        </p:txBody>
      </p:sp>
      <p:sp>
        <p:nvSpPr>
          <p:cNvPr id="7" name="Zaobljeni pravokotnik 6"/>
          <p:cNvSpPr/>
          <p:nvPr/>
        </p:nvSpPr>
        <p:spPr>
          <a:xfrm>
            <a:off x="411163" y="1863725"/>
            <a:ext cx="3829050" cy="5921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b="1" dirty="0"/>
              <a:t>Organ upravljanja / </a:t>
            </a:r>
            <a:r>
              <a:rPr lang="hr-HR" altLang="sl-SI" b="1" dirty="0">
                <a:solidFill>
                  <a:schemeClr val="tx2"/>
                </a:solidFill>
                <a:cs typeface="Arial" pitchFamily="34" charset="0"/>
              </a:rPr>
              <a:t>Upravljačko tijelo</a:t>
            </a:r>
            <a:endParaRPr lang="de-DE" b="1" dirty="0">
              <a:solidFill>
                <a:schemeClr val="tx2"/>
              </a:solidFill>
            </a:endParaRPr>
          </a:p>
          <a:p>
            <a:pPr algn="ctr" eaLnBrk="1" hangingPunct="1">
              <a:defRPr/>
            </a:pPr>
            <a:r>
              <a:rPr lang="sl-SI" sz="1200" dirty="0"/>
              <a:t>(SVRK</a:t>
            </a:r>
            <a:r>
              <a:rPr lang="de-DE" sz="1200" dirty="0"/>
              <a:t>, </a:t>
            </a:r>
            <a:r>
              <a:rPr lang="sl-SI" sz="1200" dirty="0"/>
              <a:t>UETS, </a:t>
            </a:r>
            <a:r>
              <a:rPr lang="sl-SI" altLang="sl-SI" sz="1200" dirty="0">
                <a:solidFill>
                  <a:schemeClr val="bg1"/>
                </a:solidFill>
              </a:rPr>
              <a:t>Sektor za upravljanje čezmejnih programov</a:t>
            </a:r>
            <a:r>
              <a:rPr lang="de-DE" altLang="sl-SI" sz="1200" dirty="0">
                <a:solidFill>
                  <a:schemeClr val="bg1"/>
                </a:solidFill>
              </a:rPr>
              <a:t>)</a:t>
            </a:r>
            <a:endParaRPr lang="sl-SI" altLang="sl-SI" sz="1200" dirty="0">
              <a:solidFill>
                <a:schemeClr val="bg1"/>
              </a:solidFill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865188" y="2579688"/>
            <a:ext cx="2921000" cy="71596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417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1400" b="1" dirty="0"/>
              <a:t>Organ za potrjevanje / </a:t>
            </a:r>
            <a:r>
              <a:rPr lang="sl-SI" altLang="sl-SI" sz="1400" b="1" dirty="0" err="1">
                <a:solidFill>
                  <a:schemeClr val="tx2"/>
                </a:solidFill>
                <a:cs typeface="Arial" pitchFamily="34" charset="0"/>
              </a:rPr>
              <a:t>Tijelo</a:t>
            </a:r>
            <a:r>
              <a:rPr lang="sl-SI" altLang="sl-SI" sz="1400" b="1" dirty="0">
                <a:solidFill>
                  <a:schemeClr val="tx2"/>
                </a:solidFill>
                <a:cs typeface="Arial" pitchFamily="34" charset="0"/>
              </a:rPr>
              <a:t> za </a:t>
            </a:r>
            <a:r>
              <a:rPr lang="sl-SI" altLang="sl-SI" sz="1400" b="1" dirty="0" err="1">
                <a:solidFill>
                  <a:schemeClr val="tx2"/>
                </a:solidFill>
                <a:cs typeface="Arial" pitchFamily="34" charset="0"/>
              </a:rPr>
              <a:t>ovjeravanje</a:t>
            </a:r>
            <a:endParaRPr lang="sl-SI" sz="1400" b="1" dirty="0">
              <a:solidFill>
                <a:schemeClr val="tx2"/>
              </a:solidFill>
            </a:endParaRPr>
          </a:p>
          <a:p>
            <a:pPr algn="ctr" eaLnBrk="1" hangingPunct="1">
              <a:defRPr/>
            </a:pPr>
            <a:r>
              <a:rPr lang="sl-SI" sz="1400" dirty="0"/>
              <a:t>(Javni sklad RS za regionalni razvoj)</a:t>
            </a:r>
          </a:p>
        </p:txBody>
      </p:sp>
      <p:sp>
        <p:nvSpPr>
          <p:cNvPr id="9" name="Zaobljeni pravokotnik 8"/>
          <p:cNvSpPr/>
          <p:nvPr/>
        </p:nvSpPr>
        <p:spPr>
          <a:xfrm>
            <a:off x="3895725" y="2573338"/>
            <a:ext cx="3502025" cy="7223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1400" b="1" dirty="0"/>
              <a:t>Revizijski organ / </a:t>
            </a:r>
            <a:r>
              <a:rPr lang="sl-SI" altLang="sl-SI" sz="1400" b="1" dirty="0" err="1">
                <a:solidFill>
                  <a:schemeClr val="tx2"/>
                </a:solidFill>
                <a:cs typeface="Arial" pitchFamily="34" charset="0"/>
              </a:rPr>
              <a:t>Tijelo</a:t>
            </a:r>
            <a:r>
              <a:rPr lang="sl-SI" altLang="sl-SI" sz="1400" b="1" dirty="0">
                <a:solidFill>
                  <a:schemeClr val="tx2"/>
                </a:solidFill>
                <a:cs typeface="Arial" pitchFamily="34" charset="0"/>
              </a:rPr>
              <a:t> za </a:t>
            </a:r>
            <a:r>
              <a:rPr lang="sl-SI" altLang="sl-SI" sz="1400" b="1" dirty="0" err="1">
                <a:solidFill>
                  <a:schemeClr val="tx2"/>
                </a:solidFill>
                <a:cs typeface="Arial" pitchFamily="34" charset="0"/>
              </a:rPr>
              <a:t>reviziju</a:t>
            </a:r>
            <a:endParaRPr lang="sl-SI" altLang="sl-SI" sz="1400" b="1" dirty="0">
              <a:solidFill>
                <a:schemeClr val="tx2"/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sl-SI" sz="1200" dirty="0"/>
              <a:t>(Ministrstvo za finance Republike Slovenije, </a:t>
            </a:r>
            <a:r>
              <a:rPr lang="en-GB" altLang="sl-SI" sz="1200" dirty="0" err="1"/>
              <a:t>Urad</a:t>
            </a:r>
            <a:r>
              <a:rPr lang="en-GB" altLang="sl-SI" sz="1200" dirty="0"/>
              <a:t> </a:t>
            </a:r>
            <a:r>
              <a:rPr lang="en-GB" altLang="sl-SI" sz="1200" dirty="0" err="1"/>
              <a:t>Republike</a:t>
            </a:r>
            <a:r>
              <a:rPr lang="en-GB" altLang="sl-SI" sz="1200" dirty="0"/>
              <a:t> </a:t>
            </a:r>
            <a:r>
              <a:rPr lang="en-GB" altLang="sl-SI" sz="1200" dirty="0" err="1"/>
              <a:t>Slovenije</a:t>
            </a:r>
            <a:r>
              <a:rPr lang="en-GB" altLang="sl-SI" sz="1200" dirty="0"/>
              <a:t> </a:t>
            </a:r>
            <a:r>
              <a:rPr lang="en-GB" altLang="sl-SI" sz="1200" dirty="0" err="1"/>
              <a:t>za</a:t>
            </a:r>
            <a:r>
              <a:rPr lang="en-GB" altLang="sl-SI" sz="1200" dirty="0"/>
              <a:t> </a:t>
            </a:r>
            <a:r>
              <a:rPr lang="en-GB" altLang="sl-SI" sz="1200" dirty="0" err="1"/>
              <a:t>nadzor</a:t>
            </a:r>
            <a:r>
              <a:rPr lang="en-GB" altLang="sl-SI" sz="1200" dirty="0"/>
              <a:t> </a:t>
            </a:r>
            <a:r>
              <a:rPr lang="en-GB" altLang="sl-SI" sz="1200" dirty="0" err="1"/>
              <a:t>proraču</a:t>
            </a:r>
            <a:r>
              <a:rPr lang="sl-SI" altLang="sl-SI" sz="1200" dirty="0"/>
              <a:t>na</a:t>
            </a:r>
            <a:r>
              <a:rPr lang="de-DE" sz="1200" dirty="0"/>
              <a:t>)</a:t>
            </a:r>
            <a:endParaRPr lang="sl-SI" sz="1200" dirty="0"/>
          </a:p>
        </p:txBody>
      </p:sp>
      <p:sp>
        <p:nvSpPr>
          <p:cNvPr id="10" name="Zaobljeni pravokotnik 9"/>
          <p:cNvSpPr/>
          <p:nvPr/>
        </p:nvSpPr>
        <p:spPr>
          <a:xfrm>
            <a:off x="5246688" y="1787525"/>
            <a:ext cx="3232150" cy="66833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223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1600" b="1" dirty="0" err="1"/>
              <a:t>Skupni</a:t>
            </a:r>
            <a:r>
              <a:rPr lang="de-DE" sz="1600" b="1" dirty="0"/>
              <a:t> </a:t>
            </a:r>
            <a:r>
              <a:rPr lang="de-DE" sz="1600" b="1" dirty="0" err="1"/>
              <a:t>sekretariat</a:t>
            </a:r>
            <a:r>
              <a:rPr lang="sl-SI" sz="1600" b="1" dirty="0"/>
              <a:t> / </a:t>
            </a:r>
            <a:r>
              <a:rPr lang="sl-SI" altLang="sl-SI" sz="16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Arial" pitchFamily="34" charset="0"/>
              </a:rPr>
              <a:t>Zajedničko</a:t>
            </a:r>
            <a:r>
              <a:rPr lang="sl-SI" altLang="sl-SI" sz="16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Arial" pitchFamily="34" charset="0"/>
              </a:rPr>
              <a:t> tajništvo</a:t>
            </a:r>
            <a:r>
              <a:rPr lang="de-DE" sz="1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sl-SI" sz="1100" dirty="0"/>
              <a:t>(</a:t>
            </a:r>
            <a:r>
              <a:rPr lang="sl-SI" altLang="sl-SI" sz="1100" dirty="0">
                <a:solidFill>
                  <a:srgbClr val="FFFFFF"/>
                </a:solidFill>
                <a:cs typeface="Arial" pitchFamily="34" charset="0"/>
              </a:rPr>
              <a:t>SVRK, UETS, SUČP +</a:t>
            </a:r>
          </a:p>
          <a:p>
            <a:pPr algn="ctr" defTabSz="6223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sl-SI" altLang="sl-SI" sz="1100" dirty="0">
                <a:solidFill>
                  <a:srgbClr val="FFFFFF"/>
                </a:solidFill>
                <a:cs typeface="Arial" pitchFamily="34" charset="0"/>
              </a:rPr>
              <a:t>Agencija za regionalni razvoj Republike </a:t>
            </a:r>
            <a:r>
              <a:rPr lang="sl-SI" altLang="sl-SI" sz="1100" dirty="0" err="1">
                <a:solidFill>
                  <a:srgbClr val="FFFFFF"/>
                </a:solidFill>
                <a:cs typeface="Arial" pitchFamily="34" charset="0"/>
              </a:rPr>
              <a:t>Hrvatske</a:t>
            </a:r>
            <a:r>
              <a:rPr lang="sl-SI" altLang="sl-SI" sz="1100" dirty="0">
                <a:solidFill>
                  <a:srgbClr val="FFFFFF"/>
                </a:solidFill>
                <a:cs typeface="Arial" pitchFamily="34" charset="0"/>
              </a:rPr>
              <a:t>)</a:t>
            </a:r>
            <a:endParaRPr lang="sl-SI" sz="1100" dirty="0"/>
          </a:p>
        </p:txBody>
      </p:sp>
      <p:sp>
        <p:nvSpPr>
          <p:cNvPr id="11" name="Desna puščica 10"/>
          <p:cNvSpPr/>
          <p:nvPr/>
        </p:nvSpPr>
        <p:spPr>
          <a:xfrm>
            <a:off x="4445000" y="2058988"/>
            <a:ext cx="609600" cy="203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12" name="Zaobljeni pravokotnik 11"/>
          <p:cNvSpPr/>
          <p:nvPr/>
        </p:nvSpPr>
        <p:spPr>
          <a:xfrm>
            <a:off x="2967038" y="3640138"/>
            <a:ext cx="1509712" cy="1055687"/>
          </a:xfrm>
          <a:prstGeom prst="roundRect">
            <a:avLst/>
          </a:prstGeom>
          <a:gradFill>
            <a:gsLst>
              <a:gs pos="100000">
                <a:schemeClr val="accent3">
                  <a:lumMod val="60000"/>
                  <a:lumOff val="4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99CC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100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de-DE" sz="1200" b="1" dirty="0">
                <a:solidFill>
                  <a:schemeClr val="bg1"/>
                </a:solidFill>
              </a:rPr>
              <a:t>SV</a:t>
            </a:r>
            <a:r>
              <a:rPr lang="sl-SI" sz="1200" b="1" dirty="0">
                <a:solidFill>
                  <a:schemeClr val="bg1"/>
                </a:solidFill>
              </a:rPr>
              <a:t>RK, UETS,</a:t>
            </a:r>
            <a:endParaRPr lang="de-DE" sz="1200" b="1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sl-SI" altLang="sl-SI" sz="1200" b="1" dirty="0">
                <a:solidFill>
                  <a:schemeClr val="bg1"/>
                </a:solidFill>
                <a:cs typeface="Arial" panose="020B0604020202020204" pitchFamily="34" charset="0"/>
              </a:rPr>
              <a:t>Sektor za evropsko teritorialno sodelovanje,</a:t>
            </a:r>
          </a:p>
          <a:p>
            <a:pPr algn="ctr" eaLnBrk="1" hangingPunct="1">
              <a:defRPr/>
            </a:pPr>
            <a:r>
              <a:rPr lang="sl-SI" altLang="sl-SI" sz="1200" b="1" dirty="0">
                <a:solidFill>
                  <a:schemeClr val="bg1"/>
                </a:solidFill>
                <a:cs typeface="Arial" panose="020B0604020202020204" pitchFamily="34" charset="0"/>
              </a:rPr>
              <a:t>Ljubljana</a:t>
            </a:r>
          </a:p>
          <a:p>
            <a:pPr algn="ctr" eaLnBrk="1" hangingPunct="1">
              <a:defRPr/>
            </a:pPr>
            <a:endParaRPr lang="sl-SI" dirty="0"/>
          </a:p>
        </p:txBody>
      </p:sp>
      <p:sp>
        <p:nvSpPr>
          <p:cNvPr id="13" name="Zaobljeni pravokotnik 12"/>
          <p:cNvSpPr/>
          <p:nvPr/>
        </p:nvSpPr>
        <p:spPr>
          <a:xfrm>
            <a:off x="4732338" y="3646488"/>
            <a:ext cx="2630487" cy="1049337"/>
          </a:xfrm>
          <a:prstGeom prst="roundRect">
            <a:avLst/>
          </a:prstGeom>
          <a:gradFill>
            <a:gsLst>
              <a:gs pos="100000">
                <a:schemeClr val="accent3">
                  <a:lumMod val="60000"/>
                  <a:lumOff val="4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99CC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Open Sans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sl-SI" sz="1200" b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MRRFEU, Uprava za regionalni razvoj, </a:t>
            </a:r>
            <a:endParaRPr lang="sl-SI" altLang="sl-SI" sz="1200" b="1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algn="ctr" defTabSz="914400"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sl-SI" sz="1200" b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Služba za međunarodnu teritorijalnu suradnju, Zagreb</a:t>
            </a:r>
            <a:endParaRPr lang="sl-SI" altLang="sl-SI" sz="1200" b="1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2947988" y="3303588"/>
            <a:ext cx="42132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b="1" dirty="0" err="1">
                <a:latin typeface="+mn-lt"/>
                <a:ea typeface="+mj-ea"/>
                <a:cs typeface="+mj-cs"/>
              </a:rPr>
              <a:t>Nacionalni</a:t>
            </a:r>
            <a:r>
              <a:rPr lang="de-DE" b="1" dirty="0">
                <a:latin typeface="+mn-lt"/>
                <a:ea typeface="+mj-ea"/>
                <a:cs typeface="+mj-cs"/>
              </a:rPr>
              <a:t> </a:t>
            </a:r>
            <a:r>
              <a:rPr lang="de-DE" b="1" dirty="0" err="1">
                <a:latin typeface="+mn-lt"/>
                <a:ea typeface="+mj-ea"/>
                <a:cs typeface="+mj-cs"/>
              </a:rPr>
              <a:t>organi</a:t>
            </a:r>
            <a:r>
              <a:rPr lang="sl-SI" b="1" dirty="0">
                <a:latin typeface="+mn-lt"/>
                <a:ea typeface="+mj-ea"/>
                <a:cs typeface="+mj-cs"/>
              </a:rPr>
              <a:t> / </a:t>
            </a:r>
            <a:r>
              <a:rPr lang="sl-SI" altLang="sl-SI" b="1" dirty="0">
                <a:solidFill>
                  <a:srgbClr val="0070C0"/>
                </a:solidFill>
                <a:latin typeface="+mn-lt"/>
              </a:rPr>
              <a:t>Nacionalna </a:t>
            </a:r>
            <a:r>
              <a:rPr lang="sl-SI" altLang="sl-SI" b="1" dirty="0" err="1">
                <a:solidFill>
                  <a:srgbClr val="0070C0"/>
                </a:solidFill>
                <a:latin typeface="+mn-lt"/>
              </a:rPr>
              <a:t>tijela</a:t>
            </a:r>
            <a:endParaRPr lang="sl-SI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7" name="Zaobljeni pravokotnik 16"/>
          <p:cNvSpPr/>
          <p:nvPr/>
        </p:nvSpPr>
        <p:spPr>
          <a:xfrm>
            <a:off x="3451225" y="1116013"/>
            <a:ext cx="2595563" cy="57626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1600" b="1" dirty="0"/>
              <a:t>Odbor za spremljanje / </a:t>
            </a:r>
            <a:r>
              <a:rPr lang="sl-SI" altLang="sl-SI" sz="1600" b="1" dirty="0">
                <a:solidFill>
                  <a:srgbClr val="0070C0"/>
                </a:solidFill>
                <a:cs typeface="Arial" pitchFamily="34" charset="0"/>
              </a:rPr>
              <a:t>Odbor za </a:t>
            </a:r>
            <a:r>
              <a:rPr lang="sl-SI" altLang="sl-SI" sz="1600" b="1" dirty="0" err="1">
                <a:solidFill>
                  <a:srgbClr val="0070C0"/>
                </a:solidFill>
                <a:cs typeface="Arial" pitchFamily="34" charset="0"/>
              </a:rPr>
              <a:t>praćenje</a:t>
            </a:r>
            <a:endParaRPr lang="sl-SI" sz="1600" dirty="0">
              <a:solidFill>
                <a:srgbClr val="0070C0"/>
              </a:solidFill>
            </a:endParaRPr>
          </a:p>
        </p:txBody>
      </p:sp>
      <p:sp>
        <p:nvSpPr>
          <p:cNvPr id="40973" name="PoljeZBesedilom 13"/>
          <p:cNvSpPr txBox="1">
            <a:spLocks noChangeArrowheads="1"/>
          </p:cNvSpPr>
          <p:nvPr/>
        </p:nvSpPr>
        <p:spPr bwMode="auto">
          <a:xfrm>
            <a:off x="2492375" y="4716463"/>
            <a:ext cx="53546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b="1">
                <a:latin typeface="Arial" panose="020B0604020202020204" pitchFamily="34" charset="0"/>
              </a:rPr>
              <a:t>Prvostopenjska kontrola </a:t>
            </a:r>
            <a:r>
              <a:rPr lang="sl-SI" altLang="sl-SI" sz="1600">
                <a:latin typeface="Arial" panose="020B0604020202020204" pitchFamily="34" charset="0"/>
              </a:rPr>
              <a:t>/ </a:t>
            </a:r>
            <a:r>
              <a:rPr lang="sl-SI" altLang="sl-SI" sz="1600" b="1">
                <a:solidFill>
                  <a:srgbClr val="0070C0"/>
                </a:solidFill>
                <a:latin typeface="Arial" panose="020B0604020202020204" pitchFamily="34" charset="0"/>
              </a:rPr>
              <a:t>Prvostupanjska kontrola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454022-387F-4E94-9455-B4783F6A1427}" type="slidenum">
              <a:rPr lang="en-US" altLang="sl-SI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sl-SI" sz="1200">
              <a:solidFill>
                <a:srgbClr val="898989"/>
              </a:solidFill>
            </a:endParaRPr>
          </a:p>
        </p:txBody>
      </p:sp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0" y="1125538"/>
            <a:ext cx="9144000" cy="514350"/>
          </a:xfrm>
          <a:solidFill>
            <a:srgbClr val="1F497D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Nova </a:t>
            </a:r>
            <a:r>
              <a:rPr lang="en-US" sz="1800" dirty="0" err="1" smtClean="0">
                <a:solidFill>
                  <a:srgbClr val="FFFFFF"/>
                </a:solidFill>
              </a:rPr>
              <a:t>spletna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stran</a:t>
            </a:r>
            <a:r>
              <a:rPr lang="sl-SI" sz="1800" dirty="0" smtClean="0">
                <a:solidFill>
                  <a:srgbClr val="FFFFFF"/>
                </a:solidFill>
              </a:rPr>
              <a:t> / </a:t>
            </a:r>
            <a:r>
              <a:rPr lang="sl-SI" sz="1800" dirty="0">
                <a:solidFill>
                  <a:srgbClr val="0070C0"/>
                </a:solidFill>
                <a:ea typeface="+mn-ea"/>
                <a:cs typeface="Arial" charset="0"/>
              </a:rPr>
              <a:t>Nova </a:t>
            </a:r>
            <a:r>
              <a:rPr lang="sl-SI" sz="1800" dirty="0" err="1">
                <a:solidFill>
                  <a:srgbClr val="0070C0"/>
                </a:solidFill>
                <a:ea typeface="+mn-ea"/>
                <a:cs typeface="Arial" charset="0"/>
              </a:rPr>
              <a:t>web</a:t>
            </a:r>
            <a:r>
              <a:rPr lang="sl-SI" sz="1800" dirty="0">
                <a:solidFill>
                  <a:srgbClr val="0070C0"/>
                </a:solidFill>
                <a:ea typeface="+mn-ea"/>
                <a:cs typeface="Arial" charset="0"/>
              </a:rPr>
              <a:t> stranica</a:t>
            </a:r>
            <a:endParaRPr lang="en-US" sz="1800" dirty="0">
              <a:solidFill>
                <a:srgbClr val="0070C0"/>
              </a:solidFill>
              <a:ea typeface="+mn-ea"/>
              <a:cs typeface="Arial" charset="0"/>
            </a:endParaRPr>
          </a:p>
        </p:txBody>
      </p:sp>
      <p:pic>
        <p:nvPicPr>
          <p:cNvPr id="43012" name="Označba mesta vsebine 6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8388" y="1873250"/>
            <a:ext cx="6665912" cy="3163888"/>
          </a:xfrm>
        </p:spPr>
      </p:pic>
      <p:sp>
        <p:nvSpPr>
          <p:cNvPr id="43013" name="Slide Number Placeholder 3"/>
          <p:cNvSpPr txBox="1">
            <a:spLocks noGrp="1"/>
          </p:cNvSpPr>
          <p:nvPr/>
        </p:nvSpPr>
        <p:spPr bwMode="auto">
          <a:xfrm>
            <a:off x="6553200" y="4695825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B7EF60B-6EDE-443A-BCF2-AB78687BC959}" type="slidenum">
              <a:rPr lang="en-US" altLang="sl-SI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sl-SI" sz="1200">
              <a:solidFill>
                <a:srgbClr val="898989"/>
              </a:solidFill>
            </a:endParaRPr>
          </a:p>
        </p:txBody>
      </p:sp>
      <p:sp>
        <p:nvSpPr>
          <p:cNvPr id="43014" name="Content Placeholder 5"/>
          <p:cNvSpPr>
            <a:spLocks noGrp="1"/>
          </p:cNvSpPr>
          <p:nvPr>
            <p:ph idx="13"/>
          </p:nvPr>
        </p:nvSpPr>
        <p:spPr>
          <a:xfrm>
            <a:off x="2584450" y="361950"/>
            <a:ext cx="3087688" cy="374650"/>
          </a:xfrm>
        </p:spPr>
        <p:txBody>
          <a:bodyPr/>
          <a:lstStyle/>
          <a:p>
            <a:pPr eaLnBrk="1" hangingPunct="1"/>
            <a:r>
              <a:rPr lang="en-US" altLang="sl-SI" smtClean="0">
                <a:latin typeface="Open Sans" panose="020B0606030504020204" pitchFamily="34" charset="0"/>
              </a:rPr>
              <a:t>www.si-hr.eu</a:t>
            </a:r>
          </a:p>
        </p:txBody>
      </p:sp>
      <p:sp>
        <p:nvSpPr>
          <p:cNvPr id="8" name="Desna puščica 7"/>
          <p:cNvSpPr/>
          <p:nvPr/>
        </p:nvSpPr>
        <p:spPr>
          <a:xfrm>
            <a:off x="0" y="3454400"/>
            <a:ext cx="3078163" cy="776288"/>
          </a:xfrm>
          <a:prstGeom prst="rightArrow">
            <a:avLst/>
          </a:prstGeom>
          <a:solidFill>
            <a:srgbClr val="1F497D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>
                <a:solidFill>
                  <a:srgbClr val="FFFFFF"/>
                </a:solidFill>
              </a:rPr>
              <a:t>www.si-hr.eu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ctrTitle"/>
          </p:nvPr>
        </p:nvSpPr>
        <p:spPr>
          <a:xfrm>
            <a:off x="1897063" y="1582738"/>
            <a:ext cx="6546850" cy="110331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sl-SI" sz="4400" b="0" dirty="0" smtClean="0">
                <a:ea typeface="Myriad Pro Bold SemiCond"/>
                <a:cs typeface="Myriad Pro Bold SemiCond"/>
              </a:rPr>
              <a:t>Hvala za pozornost!</a:t>
            </a:r>
            <a:r>
              <a:rPr lang="sl-SI" sz="4400" b="0" dirty="0" smtClean="0">
                <a:solidFill>
                  <a:schemeClr val="tx2"/>
                </a:solidFill>
                <a:ea typeface="Myriad Pro Bold SemiCond"/>
                <a:cs typeface="Myriad Pro Bold SemiCond"/>
              </a:rPr>
              <a:t/>
            </a:r>
            <a:br>
              <a:rPr lang="sl-SI" sz="4400" b="0" dirty="0" smtClean="0">
                <a:solidFill>
                  <a:schemeClr val="tx2"/>
                </a:solidFill>
                <a:ea typeface="Myriad Pro Bold SemiCond"/>
                <a:cs typeface="Myriad Pro Bold SemiCond"/>
              </a:rPr>
            </a:br>
            <a:r>
              <a:rPr lang="sl-SI" sz="4400" b="0" dirty="0" smtClean="0">
                <a:solidFill>
                  <a:srgbClr val="0070C0"/>
                </a:solidFill>
                <a:ea typeface="Myriad Pro Bold SemiCond"/>
                <a:cs typeface="Myriad Pro Bold SemiCond"/>
              </a:rPr>
              <a:t>Hvala na pažnji!</a:t>
            </a:r>
            <a:endParaRPr lang="en-US" sz="4400" b="0" dirty="0" smtClean="0">
              <a:solidFill>
                <a:srgbClr val="0070C0"/>
              </a:solidFill>
              <a:ea typeface="Myriad Pro Bold SemiCond"/>
              <a:cs typeface="Myriad Pro Bold SemiCond"/>
            </a:endParaRPr>
          </a:p>
        </p:txBody>
      </p:sp>
      <p:sp>
        <p:nvSpPr>
          <p:cNvPr id="45059" name="AutoShape 4" descr="Rezultat iskanja slik za sodelovanje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>
              <a:latin typeface="Arial" panose="020B0604020202020204" pitchFamily="34" charset="0"/>
            </a:endParaRPr>
          </a:p>
        </p:txBody>
      </p:sp>
      <p:pic>
        <p:nvPicPr>
          <p:cNvPr id="45060" name="Picture 10" descr="http://www.cpi.si/files/cpi/userfiles/menuimages/3/sl/slika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625" y="2274888"/>
            <a:ext cx="3178175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 16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4350" y="2981325"/>
            <a:ext cx="13366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875" y="1282700"/>
            <a:ext cx="8229600" cy="8572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sl-SI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Simultano tolmačenje</a:t>
            </a:r>
            <a:endParaRPr lang="de-DE" sz="2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>
          <a:xfrm>
            <a:off x="395288" y="2755900"/>
            <a:ext cx="8229600" cy="1768475"/>
          </a:xfrm>
        </p:spPr>
        <p:txBody>
          <a:bodyPr/>
          <a:lstStyle/>
          <a:p>
            <a:pPr algn="ctr"/>
            <a:r>
              <a:rPr lang="sl-SI" altLang="sl-SI" smtClean="0">
                <a:latin typeface="Open Sans" panose="020B0606030504020204" pitchFamily="34" charset="0"/>
              </a:rPr>
              <a:t>kanal 1 – hrvatski jezik</a:t>
            </a:r>
          </a:p>
          <a:p>
            <a:pPr algn="ctr"/>
            <a:r>
              <a:rPr lang="sl-SI" altLang="sl-SI" smtClean="0">
                <a:latin typeface="Open Sans" panose="020B0606030504020204" pitchFamily="34" charset="0"/>
              </a:rPr>
              <a:t>kanal 2 – slovenski jezik</a:t>
            </a:r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1200">
              <a:solidFill>
                <a:srgbClr val="898989"/>
              </a:solidFill>
            </a:endParaRPr>
          </a:p>
        </p:txBody>
      </p:sp>
      <p:sp>
        <p:nvSpPr>
          <p:cNvPr id="16389" name="Fußzeilenplatzhalter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sl-SI" sz="1200" smtClean="0">
              <a:solidFill>
                <a:srgbClr val="898989"/>
              </a:solidFill>
              <a:cs typeface="Open Sans" panose="020B0606030504020204" pitchFamily="34" charset="0"/>
            </a:endParaRPr>
          </a:p>
        </p:txBody>
      </p:sp>
      <p:sp>
        <p:nvSpPr>
          <p:cNvPr id="16390" name="Označba mesta vsebine 5"/>
          <p:cNvSpPr>
            <a:spLocks noGrp="1"/>
          </p:cNvSpPr>
          <p:nvPr>
            <p:ph idx="13"/>
          </p:nvPr>
        </p:nvSpPr>
        <p:spPr>
          <a:xfrm>
            <a:off x="2584450" y="361950"/>
            <a:ext cx="3087688" cy="374650"/>
          </a:xfrm>
        </p:spPr>
        <p:txBody>
          <a:bodyPr/>
          <a:lstStyle/>
          <a:p>
            <a:r>
              <a:rPr lang="sl-SI" altLang="sl-SI" smtClean="0">
                <a:latin typeface="Open Sans" panose="020B0606030504020204" pitchFamily="34" charset="0"/>
              </a:rPr>
              <a:t>Rogaška Slatina / Opatija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95288" y="1898650"/>
            <a:ext cx="82296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r-H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Simultano</a:t>
            </a:r>
            <a:r>
              <a:rPr lang="sl-SI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l-SI" sz="2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tumačenje</a:t>
            </a:r>
            <a:endParaRPr lang="de-DE" sz="2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/>
          <p:cNvSpPr>
            <a:spLocks noGrp="1"/>
          </p:cNvSpPr>
          <p:nvPr>
            <p:ph type="title"/>
          </p:nvPr>
        </p:nvSpPr>
        <p:spPr>
          <a:xfrm>
            <a:off x="101600" y="735013"/>
            <a:ext cx="7537450" cy="509587"/>
          </a:xfrm>
        </p:spPr>
        <p:txBody>
          <a:bodyPr/>
          <a:lstStyle/>
          <a:p>
            <a:pPr algn="ctr"/>
            <a:r>
              <a:rPr lang="de-DE" altLang="sl-SI" sz="2400" smtClean="0">
                <a:latin typeface="Open Sans" panose="020B0606030504020204" pitchFamily="34" charset="0"/>
              </a:rPr>
              <a:t>Program</a:t>
            </a:r>
            <a:r>
              <a:rPr lang="sl-SI" altLang="sl-SI" sz="2400" smtClean="0">
                <a:latin typeface="Open Sans" panose="020B0606030504020204" pitchFamily="34" charset="0"/>
              </a:rPr>
              <a:t> delavnice / </a:t>
            </a:r>
            <a:r>
              <a:rPr lang="sl-SI" altLang="sl-SI" sz="2400" smtClean="0">
                <a:solidFill>
                  <a:srgbClr val="0070C0"/>
                </a:solidFill>
                <a:latin typeface="Open Sans" panose="020B0606030504020204" pitchFamily="34" charset="0"/>
              </a:rPr>
              <a:t>Program radionice</a:t>
            </a:r>
          </a:p>
        </p:txBody>
      </p:sp>
      <p:sp>
        <p:nvSpPr>
          <p:cNvPr id="17411" name="Ograda vsebine 3"/>
          <p:cNvSpPr>
            <a:spLocks noGrp="1"/>
          </p:cNvSpPr>
          <p:nvPr>
            <p:ph idx="13"/>
          </p:nvPr>
        </p:nvSpPr>
        <p:spPr>
          <a:xfrm>
            <a:off x="2584450" y="361950"/>
            <a:ext cx="3087688" cy="374650"/>
          </a:xfrm>
        </p:spPr>
        <p:txBody>
          <a:bodyPr/>
          <a:lstStyle/>
          <a:p>
            <a:endParaRPr lang="sl-SI" altLang="sl-SI" smtClean="0">
              <a:latin typeface="Open Sans" panose="020B0606030504020204" pitchFamily="34" charset="0"/>
            </a:endParaRPr>
          </a:p>
        </p:txBody>
      </p:sp>
      <p:sp>
        <p:nvSpPr>
          <p:cNvPr id="17412" name="Ograda številke diapozitiva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083F7E-892F-414C-A0D9-FF2FF4617204}" type="slidenum">
              <a:rPr lang="en-US" altLang="sl-SI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sl-SI" sz="1200">
              <a:solidFill>
                <a:srgbClr val="898989"/>
              </a:solidFill>
            </a:endParaRPr>
          </a:p>
        </p:txBody>
      </p:sp>
      <p:sp>
        <p:nvSpPr>
          <p:cNvPr id="8" name="Označba mesta vsebine 7"/>
          <p:cNvSpPr>
            <a:spLocks noGrp="1"/>
          </p:cNvSpPr>
          <p:nvPr>
            <p:ph sz="half" idx="4294967295"/>
          </p:nvPr>
        </p:nvSpPr>
        <p:spPr>
          <a:xfrm>
            <a:off x="1168400" y="1250950"/>
            <a:ext cx="8351838" cy="3211513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sl-SI" sz="1000" b="1" dirty="0" smtClean="0"/>
              <a:t>10.00</a:t>
            </a:r>
            <a:r>
              <a:rPr lang="de-DE" sz="1000" dirty="0" smtClean="0"/>
              <a:t>	</a:t>
            </a:r>
            <a:r>
              <a:rPr lang="sl-SI" sz="1000" b="1" dirty="0" smtClean="0"/>
              <a:t>Uvodni pozdrav</a:t>
            </a:r>
            <a:r>
              <a:rPr lang="de-DE" sz="1000" b="1" dirty="0"/>
              <a:t> </a:t>
            </a:r>
            <a:r>
              <a:rPr lang="de-DE" sz="1000" b="1" dirty="0" smtClean="0"/>
              <a:t>in </a:t>
            </a:r>
            <a:r>
              <a:rPr lang="sl-SI" sz="1000" b="1" dirty="0" smtClean="0"/>
              <a:t>kratka predstavitev</a:t>
            </a:r>
            <a:r>
              <a:rPr lang="de-DE" sz="1000" b="1" dirty="0" smtClean="0"/>
              <a:t> </a:t>
            </a:r>
            <a:r>
              <a:rPr lang="sl-SI" sz="1000" b="1" dirty="0" smtClean="0"/>
              <a:t>Programa sodelovanja / </a:t>
            </a:r>
            <a:r>
              <a:rPr lang="sl-SI" sz="1000" b="1" dirty="0" smtClean="0">
                <a:solidFill>
                  <a:srgbClr val="0070C0"/>
                </a:solidFill>
              </a:rPr>
              <a:t>Uvodni pozdrav i kratko predstavljanje Programa </a:t>
            </a:r>
            <a:r>
              <a:rPr lang="sl-SI" sz="1000" b="1" dirty="0" err="1" smtClean="0">
                <a:solidFill>
                  <a:srgbClr val="0070C0"/>
                </a:solidFill>
              </a:rPr>
              <a:t>suradnje</a:t>
            </a:r>
            <a:r>
              <a:rPr lang="sl-SI" sz="1000" b="1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sl-SI" sz="1000" b="1" dirty="0" smtClean="0"/>
              <a:t>Javni </a:t>
            </a:r>
            <a:r>
              <a:rPr lang="sl-SI" sz="1000" b="1" dirty="0"/>
              <a:t>razpis za </a:t>
            </a:r>
            <a:r>
              <a:rPr lang="sl-SI" sz="1000" b="1" dirty="0" smtClean="0"/>
              <a:t>predložitev projektov</a:t>
            </a:r>
            <a:r>
              <a:rPr lang="de-DE" sz="1000" b="1" dirty="0" smtClean="0"/>
              <a:t> </a:t>
            </a:r>
            <a:r>
              <a:rPr lang="sl-SI" sz="1000" b="1" dirty="0" smtClean="0"/>
              <a:t>/ </a:t>
            </a:r>
            <a:r>
              <a:rPr lang="sl-SI" sz="1000" b="1" dirty="0" smtClean="0">
                <a:solidFill>
                  <a:srgbClr val="0070C0"/>
                </a:solidFill>
              </a:rPr>
              <a:t>Javni poziv za </a:t>
            </a:r>
            <a:r>
              <a:rPr lang="sl-SI" sz="1000" b="1" dirty="0" err="1" smtClean="0">
                <a:solidFill>
                  <a:srgbClr val="0070C0"/>
                </a:solidFill>
              </a:rPr>
              <a:t>predaju</a:t>
            </a:r>
            <a:r>
              <a:rPr lang="sl-SI" sz="1000" b="1" dirty="0" smtClean="0">
                <a:solidFill>
                  <a:srgbClr val="0070C0"/>
                </a:solidFill>
              </a:rPr>
              <a:t> projektnih </a:t>
            </a:r>
            <a:r>
              <a:rPr lang="sl-SI" sz="1000" b="1" dirty="0" err="1" smtClean="0">
                <a:solidFill>
                  <a:srgbClr val="0070C0"/>
                </a:solidFill>
              </a:rPr>
              <a:t>prijedloga</a:t>
            </a:r>
            <a:endParaRPr lang="sl-SI" sz="1000" b="1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sl-SI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Tadej Baškovič</a:t>
            </a:r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sl-SI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vodja Skupnega sekretariata / </a:t>
            </a:r>
            <a:r>
              <a:rPr lang="sl-SI" sz="1000" dirty="0">
                <a:solidFill>
                  <a:srgbClr val="0070C0"/>
                </a:solidFill>
              </a:rPr>
              <a:t>voditelj </a:t>
            </a:r>
            <a:r>
              <a:rPr lang="sl-SI" sz="1000" dirty="0" err="1">
                <a:solidFill>
                  <a:srgbClr val="0070C0"/>
                </a:solidFill>
              </a:rPr>
              <a:t>Zajedničkog</a:t>
            </a:r>
            <a:r>
              <a:rPr lang="sl-SI" sz="1000" dirty="0">
                <a:solidFill>
                  <a:srgbClr val="0070C0"/>
                </a:solidFill>
              </a:rPr>
              <a:t> tajništva</a:t>
            </a:r>
            <a:endParaRPr lang="de-DE" sz="4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1000" b="1" dirty="0" smtClean="0"/>
              <a:t>	</a:t>
            </a:r>
            <a:r>
              <a:rPr lang="sl-SI" sz="1000" b="1" dirty="0" smtClean="0"/>
              <a:t>Upravičenost izdatkov</a:t>
            </a:r>
            <a:r>
              <a:rPr lang="de-DE" sz="1000" b="1" dirty="0" smtClean="0"/>
              <a:t> </a:t>
            </a:r>
            <a:r>
              <a:rPr lang="sl-SI" sz="1000" b="1" dirty="0" smtClean="0"/>
              <a:t>/ </a:t>
            </a:r>
            <a:r>
              <a:rPr lang="sl-SI" sz="1000" b="1" dirty="0" err="1" smtClean="0">
                <a:solidFill>
                  <a:srgbClr val="0070C0"/>
                </a:solidFill>
              </a:rPr>
              <a:t>Prihvatljivost</a:t>
            </a:r>
            <a:r>
              <a:rPr lang="sl-SI" sz="1000" b="1" dirty="0" smtClean="0">
                <a:solidFill>
                  <a:srgbClr val="0070C0"/>
                </a:solidFill>
              </a:rPr>
              <a:t> </a:t>
            </a:r>
            <a:r>
              <a:rPr lang="sl-SI" sz="1000" b="1" dirty="0" err="1" smtClean="0">
                <a:solidFill>
                  <a:srgbClr val="0070C0"/>
                </a:solidFill>
              </a:rPr>
              <a:t>troškova</a:t>
            </a:r>
            <a:endParaRPr lang="sl-SI" sz="1000" b="1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l-SI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sl-SI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Barbara Krašovec</a:t>
            </a:r>
            <a:r>
              <a:rPr lang="sl-SI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Skupni</a:t>
            </a:r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l-SI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sekretariat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1000" b="1" dirty="0" smtClean="0"/>
              <a:t>	</a:t>
            </a:r>
            <a:r>
              <a:rPr lang="sl-SI" sz="1000" b="1" dirty="0" smtClean="0"/>
              <a:t>Informiranje </a:t>
            </a:r>
            <a:r>
              <a:rPr lang="sl-SI" sz="1000" b="1" dirty="0"/>
              <a:t>in </a:t>
            </a:r>
            <a:r>
              <a:rPr lang="sl-SI" sz="1000" b="1" dirty="0" smtClean="0"/>
              <a:t>obveščanje</a:t>
            </a:r>
            <a:r>
              <a:rPr lang="de-DE" sz="1000" b="1" dirty="0" smtClean="0"/>
              <a:t> </a:t>
            </a:r>
            <a:r>
              <a:rPr lang="sl-SI" sz="1000" b="1" dirty="0" smtClean="0"/>
              <a:t>/ </a:t>
            </a:r>
            <a:r>
              <a:rPr lang="sl-SI" sz="1000" b="1" dirty="0" smtClean="0">
                <a:solidFill>
                  <a:srgbClr val="0070C0"/>
                </a:solidFill>
              </a:rPr>
              <a:t>Informiranje i </a:t>
            </a:r>
            <a:r>
              <a:rPr lang="sl-SI" sz="1000" b="1" dirty="0" err="1" smtClean="0">
                <a:solidFill>
                  <a:srgbClr val="0070C0"/>
                </a:solidFill>
              </a:rPr>
              <a:t>obavještavanje</a:t>
            </a:r>
            <a:endParaRPr lang="sl-SI" sz="1000" b="1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l-SI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sl-SI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Barbara Krašovec</a:t>
            </a:r>
            <a:r>
              <a:rPr lang="sl-SI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sl-SI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Skupni </a:t>
            </a:r>
            <a:r>
              <a:rPr lang="sl-SI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sekretariat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1000" b="1" dirty="0" smtClean="0"/>
              <a:t>	</a:t>
            </a:r>
            <a:r>
              <a:rPr lang="sl-SI" sz="1000" b="1" dirty="0" smtClean="0"/>
              <a:t>Priloge </a:t>
            </a:r>
            <a:r>
              <a:rPr lang="sl-SI" sz="1000" b="1" dirty="0"/>
              <a:t>k </a:t>
            </a:r>
            <a:r>
              <a:rPr lang="sl-SI" sz="1000" b="1" dirty="0" smtClean="0"/>
              <a:t>prijavnici</a:t>
            </a:r>
            <a:r>
              <a:rPr lang="de-DE" sz="1000" b="1" dirty="0" smtClean="0"/>
              <a:t> </a:t>
            </a:r>
            <a:r>
              <a:rPr lang="sl-SI" sz="1000" b="1" dirty="0" smtClean="0"/>
              <a:t>/ </a:t>
            </a:r>
            <a:r>
              <a:rPr lang="sl-SI" sz="1000" b="1" dirty="0" err="1" smtClean="0">
                <a:solidFill>
                  <a:srgbClr val="0070C0"/>
                </a:solidFill>
              </a:rPr>
              <a:t>Prilozi</a:t>
            </a:r>
            <a:r>
              <a:rPr lang="sl-SI" sz="1000" b="1" dirty="0" smtClean="0">
                <a:solidFill>
                  <a:srgbClr val="0070C0"/>
                </a:solidFill>
              </a:rPr>
              <a:t> </a:t>
            </a:r>
            <a:r>
              <a:rPr lang="sl-SI" sz="1000" b="1" dirty="0" err="1" smtClean="0">
                <a:solidFill>
                  <a:srgbClr val="0070C0"/>
                </a:solidFill>
              </a:rPr>
              <a:t>prijavnom</a:t>
            </a:r>
            <a:r>
              <a:rPr lang="sl-SI" sz="1000" b="1" dirty="0" smtClean="0">
                <a:solidFill>
                  <a:srgbClr val="0070C0"/>
                </a:solidFill>
              </a:rPr>
              <a:t> </a:t>
            </a:r>
            <a:r>
              <a:rPr lang="sl-SI" sz="1000" b="1" dirty="0" err="1" smtClean="0">
                <a:solidFill>
                  <a:srgbClr val="0070C0"/>
                </a:solidFill>
              </a:rPr>
              <a:t>obrascu</a:t>
            </a:r>
            <a:endParaRPr lang="sl-SI" sz="1000" b="1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l-SI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sl-SI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Eva Stare</a:t>
            </a:r>
            <a:r>
              <a:rPr lang="sl-SI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sl-SI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Skupni </a:t>
            </a:r>
            <a:r>
              <a:rPr lang="sl-SI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sekretariat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1000" b="1" dirty="0"/>
              <a:t>1</a:t>
            </a:r>
            <a:r>
              <a:rPr lang="sl-SI" sz="1000" b="1" dirty="0"/>
              <a:t>1.30</a:t>
            </a:r>
            <a:r>
              <a:rPr lang="de-DE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sl-SI" sz="1000" b="1" dirty="0" smtClean="0"/>
              <a:t>Vprašanja in odgovori / </a:t>
            </a:r>
            <a:r>
              <a:rPr lang="sl-SI" sz="1000" b="1" dirty="0" smtClean="0">
                <a:solidFill>
                  <a:srgbClr val="0070C0"/>
                </a:solidFill>
              </a:rPr>
              <a:t>Pitanja i odgovori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l-SI" sz="1000" b="1" dirty="0"/>
              <a:t>12.00</a:t>
            </a:r>
            <a:r>
              <a:rPr lang="sl-SI" sz="1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sl-SI" sz="1000" b="1" i="1" dirty="0" smtClean="0"/>
              <a:t> </a:t>
            </a:r>
            <a:r>
              <a:rPr lang="sl-SI" sz="1000" b="1" dirty="0" smtClean="0"/>
              <a:t>Odmor s pogostitvijo / </a:t>
            </a:r>
            <a:r>
              <a:rPr lang="sl-SI" sz="1000" b="1" dirty="0" err="1" smtClean="0">
                <a:solidFill>
                  <a:srgbClr val="0070C0"/>
                </a:solidFill>
              </a:rPr>
              <a:t>Pauza</a:t>
            </a:r>
            <a:r>
              <a:rPr lang="sl-SI" sz="1000" b="1" dirty="0" smtClean="0">
                <a:solidFill>
                  <a:srgbClr val="0070C0"/>
                </a:solidFill>
              </a:rPr>
              <a:t> za </a:t>
            </a:r>
            <a:r>
              <a:rPr lang="sl-SI" sz="1000" b="1" dirty="0" err="1" smtClean="0">
                <a:solidFill>
                  <a:srgbClr val="0070C0"/>
                </a:solidFill>
              </a:rPr>
              <a:t>osvježenje</a:t>
            </a:r>
            <a:endParaRPr lang="sl-SI" sz="1000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1000" b="1" dirty="0" smtClean="0"/>
              <a:t>13.00	</a:t>
            </a:r>
            <a:r>
              <a:rPr lang="sl-SI" sz="1000" b="1" dirty="0" smtClean="0"/>
              <a:t>Predstavitev </a:t>
            </a:r>
            <a:r>
              <a:rPr lang="sl-SI" sz="1000" b="1" dirty="0"/>
              <a:t>prijavnice in </a:t>
            </a:r>
            <a:r>
              <a:rPr lang="sl-SI" sz="1000" b="1" dirty="0" err="1" smtClean="0"/>
              <a:t>eMS</a:t>
            </a:r>
            <a:r>
              <a:rPr lang="de-DE" sz="1000" b="1" dirty="0" smtClean="0"/>
              <a:t> </a:t>
            </a:r>
            <a:r>
              <a:rPr lang="sl-SI" sz="1000" b="1" dirty="0" smtClean="0"/>
              <a:t>/ </a:t>
            </a:r>
            <a:r>
              <a:rPr lang="sl-SI" sz="1000" b="1" dirty="0" smtClean="0">
                <a:solidFill>
                  <a:srgbClr val="0070C0"/>
                </a:solidFill>
              </a:rPr>
              <a:t>Predstavljanje </a:t>
            </a:r>
            <a:r>
              <a:rPr lang="sl-SI" sz="1000" b="1" dirty="0" err="1" smtClean="0">
                <a:solidFill>
                  <a:srgbClr val="0070C0"/>
                </a:solidFill>
              </a:rPr>
              <a:t>obrasca</a:t>
            </a:r>
            <a:r>
              <a:rPr lang="sl-SI" sz="1000" b="1" dirty="0" smtClean="0">
                <a:solidFill>
                  <a:srgbClr val="0070C0"/>
                </a:solidFill>
              </a:rPr>
              <a:t> za </a:t>
            </a:r>
            <a:r>
              <a:rPr lang="sl-SI" sz="1000" b="1" dirty="0" err="1" smtClean="0">
                <a:solidFill>
                  <a:srgbClr val="0070C0"/>
                </a:solidFill>
              </a:rPr>
              <a:t>prijavu</a:t>
            </a:r>
            <a:r>
              <a:rPr lang="sl-SI" sz="1000" b="1" dirty="0" smtClean="0">
                <a:solidFill>
                  <a:srgbClr val="0070C0"/>
                </a:solidFill>
              </a:rPr>
              <a:t> i </a:t>
            </a:r>
            <a:r>
              <a:rPr lang="sl-SI" sz="1000" b="1" dirty="0" err="1" smtClean="0">
                <a:solidFill>
                  <a:srgbClr val="0070C0"/>
                </a:solidFill>
              </a:rPr>
              <a:t>eMS</a:t>
            </a:r>
            <a:endParaRPr lang="sl-SI" sz="1000" b="1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sl-SI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Tereza Černigoj</a:t>
            </a:r>
            <a:r>
              <a:rPr lang="sl-SI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Skupni sekretariat</a:t>
            </a:r>
            <a:endParaRPr lang="sl-SI" sz="1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1000" b="1" dirty="0"/>
              <a:t>1</a:t>
            </a:r>
            <a:r>
              <a:rPr lang="sl-SI" sz="1000" b="1" dirty="0"/>
              <a:t>4</a:t>
            </a:r>
            <a:r>
              <a:rPr lang="de-DE" sz="1000" b="1" dirty="0"/>
              <a:t>.</a:t>
            </a:r>
            <a:r>
              <a:rPr lang="sl-SI" sz="1000" b="1" dirty="0"/>
              <a:t>00</a:t>
            </a:r>
            <a:r>
              <a:rPr lang="de-DE" sz="1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sl-SI" sz="1000" b="1" dirty="0" smtClean="0"/>
              <a:t>Vprašanja </a:t>
            </a:r>
            <a:r>
              <a:rPr lang="sl-SI" sz="1000" b="1" dirty="0"/>
              <a:t>in </a:t>
            </a:r>
            <a:r>
              <a:rPr lang="sl-SI" sz="1000" b="1" dirty="0" smtClean="0"/>
              <a:t>odgovori (</a:t>
            </a:r>
            <a:r>
              <a:rPr lang="sl-SI" sz="1000" b="1" dirty="0" err="1" smtClean="0"/>
              <a:t>eMS</a:t>
            </a:r>
            <a:r>
              <a:rPr lang="sl-SI" sz="1000" b="1" dirty="0" smtClean="0"/>
              <a:t>) </a:t>
            </a:r>
            <a:r>
              <a:rPr lang="sl-SI" sz="1000" b="1" dirty="0"/>
              <a:t>ter zaključek delavnice </a:t>
            </a:r>
            <a:r>
              <a:rPr lang="sl-SI" sz="1000" b="1" dirty="0" smtClean="0"/>
              <a:t>/ </a:t>
            </a:r>
            <a:r>
              <a:rPr lang="sl-SI" sz="1000" b="1" dirty="0" smtClean="0">
                <a:solidFill>
                  <a:srgbClr val="0070C0"/>
                </a:solidFill>
              </a:rPr>
              <a:t>Pitanja i odgovori (</a:t>
            </a:r>
            <a:r>
              <a:rPr lang="sl-SI" sz="1000" b="1" dirty="0" err="1" smtClean="0">
                <a:solidFill>
                  <a:srgbClr val="0070C0"/>
                </a:solidFill>
              </a:rPr>
              <a:t>eMS</a:t>
            </a:r>
            <a:r>
              <a:rPr lang="sl-SI" sz="1000" b="1" dirty="0" smtClean="0">
                <a:solidFill>
                  <a:srgbClr val="0070C0"/>
                </a:solidFill>
              </a:rPr>
              <a:t>) i </a:t>
            </a:r>
            <a:r>
              <a:rPr lang="sl-SI" sz="1000" b="1" dirty="0" err="1" smtClean="0">
                <a:solidFill>
                  <a:srgbClr val="0070C0"/>
                </a:solidFill>
              </a:rPr>
              <a:t>završetak</a:t>
            </a:r>
            <a:r>
              <a:rPr lang="sl-SI" sz="1000" b="1" dirty="0" smtClean="0">
                <a:solidFill>
                  <a:srgbClr val="0070C0"/>
                </a:solidFill>
              </a:rPr>
              <a:t> </a:t>
            </a:r>
            <a:r>
              <a:rPr lang="sl-SI" sz="1000" b="1" dirty="0" err="1" smtClean="0">
                <a:solidFill>
                  <a:srgbClr val="0070C0"/>
                </a:solidFill>
              </a:rPr>
              <a:t>radionice</a:t>
            </a:r>
            <a:endParaRPr lang="sl-SI" sz="1000" b="1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l-SI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/>
          <p:cNvSpPr>
            <a:spLocks noGrp="1"/>
          </p:cNvSpPr>
          <p:nvPr>
            <p:ph type="title"/>
          </p:nvPr>
        </p:nvSpPr>
        <p:spPr>
          <a:xfrm>
            <a:off x="457200" y="1038225"/>
            <a:ext cx="8229600" cy="857250"/>
          </a:xfrm>
        </p:spPr>
        <p:txBody>
          <a:bodyPr/>
          <a:lstStyle/>
          <a:p>
            <a:r>
              <a:rPr lang="sl-SI" altLang="sl-SI" sz="2400" smtClean="0">
                <a:latin typeface="Open Sans" panose="020B0606030504020204" pitchFamily="34" charset="0"/>
              </a:rPr>
              <a:t>Program sodelovanja odobren / </a:t>
            </a:r>
            <a:r>
              <a:rPr lang="sl-SI" altLang="sl-SI" sz="2400" smtClean="0">
                <a:solidFill>
                  <a:srgbClr val="0070C0"/>
                </a:solidFill>
                <a:latin typeface="Open Sans" panose="020B0606030504020204" pitchFamily="34" charset="0"/>
              </a:rPr>
              <a:t>Program suradnje odobren</a:t>
            </a:r>
          </a:p>
        </p:txBody>
      </p:sp>
      <p:sp>
        <p:nvSpPr>
          <p:cNvPr id="18435" name="Ograda vsebine 3"/>
          <p:cNvSpPr>
            <a:spLocks noGrp="1"/>
          </p:cNvSpPr>
          <p:nvPr>
            <p:ph idx="13"/>
          </p:nvPr>
        </p:nvSpPr>
        <p:spPr>
          <a:xfrm>
            <a:off x="2584450" y="361950"/>
            <a:ext cx="3087688" cy="374650"/>
          </a:xfrm>
        </p:spPr>
        <p:txBody>
          <a:bodyPr/>
          <a:lstStyle/>
          <a:p>
            <a:endParaRPr lang="sl-SI" altLang="sl-SI" smtClean="0">
              <a:latin typeface="Open Sans" panose="020B0606030504020204" pitchFamily="34" charset="0"/>
            </a:endParaRPr>
          </a:p>
        </p:txBody>
      </p:sp>
      <p:sp>
        <p:nvSpPr>
          <p:cNvPr id="18436" name="Ograda številke diapozitiva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414238-231D-4C41-BE46-779AEEE83333}" type="slidenum">
              <a:rPr lang="en-US" altLang="sl-SI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sl-SI" sz="1200">
              <a:solidFill>
                <a:srgbClr val="898989"/>
              </a:solidFill>
            </a:endParaRPr>
          </a:p>
        </p:txBody>
      </p:sp>
      <p:sp>
        <p:nvSpPr>
          <p:cNvPr id="6" name="Označba mesta vsebine 2"/>
          <p:cNvSpPr txBox="1"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endParaRPr lang="hu-HU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u-HU" dirty="0" smtClean="0"/>
              <a:t>odločitev EK /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smtClean="0">
                <a:solidFill>
                  <a:srgbClr val="0070C0"/>
                </a:solidFill>
              </a:rPr>
              <a:t>odluka EK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u-HU" dirty="0" smtClean="0"/>
              <a:t>30. september 2015 / </a:t>
            </a:r>
            <a:r>
              <a:rPr lang="hu-HU" dirty="0" smtClean="0">
                <a:solidFill>
                  <a:srgbClr val="0070C0"/>
                </a:solidFill>
              </a:rPr>
              <a:t>30. rujan 2015</a:t>
            </a:r>
          </a:p>
          <a:p>
            <a:pPr marL="0" indent="0">
              <a:buFont typeface="Arial"/>
              <a:buNone/>
              <a:defRPr/>
            </a:pPr>
            <a:endParaRPr lang="hu-HU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grada številke diapozitiva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9B9F32-701E-46F4-991F-FB97F2F06A8E}" type="slidenum">
              <a:rPr lang="en-US" altLang="sl-SI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sl-SI" sz="1200">
              <a:solidFill>
                <a:srgbClr val="898989"/>
              </a:solidFill>
            </a:endParaRPr>
          </a:p>
        </p:txBody>
      </p:sp>
      <p:sp>
        <p:nvSpPr>
          <p:cNvPr id="19459" name="Naslov 1"/>
          <p:cNvSpPr txBox="1">
            <a:spLocks/>
          </p:cNvSpPr>
          <p:nvPr/>
        </p:nvSpPr>
        <p:spPr bwMode="auto">
          <a:xfrm>
            <a:off x="457200" y="92868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sl-SI" sz="3200" b="1"/>
              <a:t>Cilj / vizija programa</a:t>
            </a:r>
            <a:endParaRPr lang="sl-SI" altLang="sl-SI" sz="3200" b="1"/>
          </a:p>
        </p:txBody>
      </p:sp>
      <p:sp>
        <p:nvSpPr>
          <p:cNvPr id="4" name="Zaobljeni pravokotnik 3"/>
          <p:cNvSpPr/>
          <p:nvPr/>
        </p:nvSpPr>
        <p:spPr>
          <a:xfrm>
            <a:off x="1079500" y="1785938"/>
            <a:ext cx="6985000" cy="2074862"/>
          </a:xfrm>
          <a:prstGeom prst="roundRect">
            <a:avLst/>
          </a:prstGeom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lnSpc>
                <a:spcPct val="115000"/>
              </a:lnSpc>
              <a:spcAft>
                <a:spcPts val="300"/>
              </a:spcAft>
              <a:defRPr/>
            </a:pPr>
            <a:endParaRPr lang="sl-SI" sz="1400" dirty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115000"/>
              </a:lnSpc>
              <a:spcAft>
                <a:spcPts val="300"/>
              </a:spcAft>
              <a:defRPr/>
            </a:pPr>
            <a:r>
              <a:rPr lang="sl-SI" sz="1400" b="1" dirty="0">
                <a:solidFill>
                  <a:schemeClr val="tx1"/>
                </a:solidFill>
              </a:rPr>
              <a:t>Razvoj trajnostnega, varnega in živahnega obmejnega območja s spodbujanjem pametnih pristopov k ohranjanju, mobilizaciji in upravljanju naravnih in kulturnih vrednot v korist ljudi, ki živijo in delajo ali obiskujejo območje.</a:t>
            </a:r>
            <a:r>
              <a:rPr lang="hr-HR" sz="1400" b="1" dirty="0">
                <a:solidFill>
                  <a:schemeClr val="tx1"/>
                </a:solidFill>
                <a:ea typeface="Cambria"/>
                <a:cs typeface="Times New Roman"/>
              </a:rPr>
              <a:t> / </a:t>
            </a:r>
            <a:r>
              <a:rPr lang="hr-HR" sz="1400" b="1" dirty="0">
                <a:solidFill>
                  <a:srgbClr val="0070C0"/>
                </a:solidFill>
                <a:ea typeface="Cambria"/>
                <a:cs typeface="Times New Roman"/>
              </a:rPr>
              <a:t>Promicanje održivog, sigurnog i vitalnog graničnog područja te njegovanje pametnih pristupa očuvanja, mobilizacije i upravljanja prirodnim i kulturnim bogatstvima za dobrobit ljudi koji žive i rade ili samo posjećuju programsko područje.</a:t>
            </a:r>
            <a:endParaRPr lang="sl-SI" sz="1400" b="1" dirty="0">
              <a:solidFill>
                <a:srgbClr val="0070C0"/>
              </a:solidFill>
              <a:latin typeface="Myriad Pro"/>
              <a:ea typeface="Cambria"/>
              <a:cs typeface="Times New Roman"/>
            </a:endParaRPr>
          </a:p>
          <a:p>
            <a:pPr algn="just" eaLnBrk="1" hangingPunct="1">
              <a:defRPr/>
            </a:pPr>
            <a:endParaRPr lang="sl-SI" dirty="0"/>
          </a:p>
        </p:txBody>
      </p:sp>
      <p:sp>
        <p:nvSpPr>
          <p:cNvPr id="5" name="Oval 7"/>
          <p:cNvSpPr/>
          <p:nvPr/>
        </p:nvSpPr>
        <p:spPr>
          <a:xfrm>
            <a:off x="3016250" y="3440113"/>
            <a:ext cx="3111500" cy="839787"/>
          </a:xfrm>
          <a:prstGeom prst="ellipse">
            <a:avLst/>
          </a:prstGeom>
          <a:solidFill>
            <a:srgbClr val="0070C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Povezani v </a:t>
            </a:r>
            <a:r>
              <a:rPr lang="hr-HR" dirty="0" err="1"/>
              <a:t>zelenem</a:t>
            </a:r>
            <a:r>
              <a:rPr lang="hr-HR" dirty="0"/>
              <a:t> / </a:t>
            </a:r>
            <a:r>
              <a:rPr lang="hr-HR" i="1" dirty="0"/>
              <a:t>Povezani u zelenom</a:t>
            </a:r>
            <a:endParaRPr lang="en-US" i="1" dirty="0">
              <a:solidFill>
                <a:srgbClr val="558ED5"/>
              </a:solidFill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ACF127-2514-474A-990F-C9F5DE4E99EC}" type="slidenum">
              <a:rPr lang="en-US" altLang="sl-SI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sl-SI" sz="1200">
              <a:solidFill>
                <a:srgbClr val="89898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04875"/>
            <a:ext cx="7027863" cy="396875"/>
          </a:xfrm>
          <a:solidFill>
            <a:srgbClr val="1F497D"/>
          </a:solidFill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200" dirty="0" err="1" smtClean="0">
                <a:solidFill>
                  <a:srgbClr val="FFFFFF"/>
                </a:solidFill>
                <a:ea typeface="Myriad Pro Bold SemiCond"/>
                <a:cs typeface="Myriad Pro Bold SemiCond"/>
              </a:rPr>
              <a:t>Programsko</a:t>
            </a:r>
            <a:r>
              <a:rPr lang="en-US" sz="2200" dirty="0" smtClean="0">
                <a:solidFill>
                  <a:srgbClr val="FFFFFF"/>
                </a:solidFill>
                <a:ea typeface="Myriad Pro Bold SemiCond"/>
                <a:cs typeface="Myriad Pro Bold SemiCond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Myriad Pro Bold SemiCond"/>
                <a:cs typeface="Myriad Pro Bold SemiCond"/>
              </a:rPr>
              <a:t>območje</a:t>
            </a:r>
            <a:r>
              <a:rPr lang="sl-SI" sz="2200" dirty="0" smtClean="0">
                <a:solidFill>
                  <a:srgbClr val="FFFFFF"/>
                </a:solidFill>
                <a:ea typeface="Myriad Pro Bold SemiCond"/>
                <a:cs typeface="Myriad Pro Bold SemiCond"/>
              </a:rPr>
              <a:t> </a:t>
            </a:r>
            <a:r>
              <a:rPr lang="en-US" sz="2200" b="0" dirty="0" smtClean="0">
                <a:solidFill>
                  <a:srgbClr val="FFFFFF"/>
                </a:solidFill>
                <a:ea typeface="Myriad Pro Bold SemiCond"/>
                <a:cs typeface="Myriad Pro Bold SemiCond"/>
              </a:rPr>
              <a:t>/ </a:t>
            </a:r>
            <a:r>
              <a:rPr lang="en-US" sz="2200" dirty="0" err="1" smtClean="0">
                <a:solidFill>
                  <a:srgbClr val="0070C0"/>
                </a:solidFill>
                <a:ea typeface="Myriad Pro Bold SemiCond"/>
                <a:cs typeface="Myriad Pro Bold SemiCond"/>
              </a:rPr>
              <a:t>Programsko</a:t>
            </a:r>
            <a:r>
              <a:rPr lang="en-US" sz="2200" dirty="0" smtClean="0">
                <a:solidFill>
                  <a:srgbClr val="0070C0"/>
                </a:solidFill>
                <a:ea typeface="Myriad Pro Bold SemiCond"/>
                <a:cs typeface="Myriad Pro Bold SemiCond"/>
              </a:rPr>
              <a:t> </a:t>
            </a:r>
            <a:r>
              <a:rPr lang="hr-HR" sz="2200" dirty="0" smtClean="0">
                <a:solidFill>
                  <a:srgbClr val="0070C0"/>
                </a:solidFill>
                <a:ea typeface="Myriad Pro Bold SemiCond"/>
                <a:cs typeface="Myriad Pro Bold SemiCond"/>
              </a:rPr>
              <a:t>područje</a:t>
            </a:r>
            <a:endParaRPr lang="en-US" sz="2200" dirty="0" smtClean="0">
              <a:solidFill>
                <a:srgbClr val="0070C0"/>
              </a:solidFill>
              <a:ea typeface="Myriad Pro Bold SemiCond"/>
              <a:cs typeface="Myriad Pro Bold SemiCond"/>
            </a:endParaRPr>
          </a:p>
        </p:txBody>
      </p:sp>
      <p:sp>
        <p:nvSpPr>
          <p:cNvPr id="20484" name="Content Placeholder 2"/>
          <p:cNvSpPr>
            <a:spLocks noGrp="1"/>
          </p:cNvSpPr>
          <p:nvPr>
            <p:ph idx="4294967295"/>
          </p:nvPr>
        </p:nvSpPr>
        <p:spPr>
          <a:xfrm>
            <a:off x="0" y="1617663"/>
            <a:ext cx="2673350" cy="26320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sl-SI" sz="1400" b="1" smtClean="0">
                <a:latin typeface="Open Sans" panose="020B0606030504020204" pitchFamily="34" charset="0"/>
                <a:ea typeface="Myriad Pro SemiCond"/>
                <a:cs typeface="Myriad Pro SemiCond"/>
              </a:rPr>
              <a:t>SI (9</a:t>
            </a:r>
            <a:r>
              <a:rPr lang="sl-SI" altLang="sl-SI" sz="1400" b="1" smtClean="0">
                <a:latin typeface="Open Sans" panose="020B0606030504020204" pitchFamily="34" charset="0"/>
                <a:ea typeface="Myriad Pro SemiCond"/>
                <a:cs typeface="Myriad Pro SemiCond"/>
              </a:rPr>
              <a:t>)</a:t>
            </a:r>
            <a:r>
              <a:rPr lang="en-US" altLang="sl-SI" sz="1400" b="1" smtClean="0">
                <a:latin typeface="Open Sans" panose="020B0606030504020204" pitchFamily="34" charset="0"/>
                <a:ea typeface="Myriad Pro SemiCond"/>
                <a:cs typeface="Myriad Pro SemiCond"/>
              </a:rPr>
              <a:t>:</a:t>
            </a:r>
          </a:p>
          <a:p>
            <a:pPr marL="0" indent="0" eaLnBrk="1" hangingPunct="1"/>
            <a:r>
              <a:rPr lang="en-US" altLang="sl-SI" sz="1400" smtClean="0">
                <a:latin typeface="Open Sans" panose="020B0606030504020204" pitchFamily="34" charset="0"/>
                <a:ea typeface="Myriad Pro SemiCond"/>
                <a:cs typeface="Myriad Pro SemiCond"/>
              </a:rPr>
              <a:t>Pomurska	</a:t>
            </a:r>
          </a:p>
          <a:p>
            <a:pPr marL="0" indent="0" eaLnBrk="1" hangingPunct="1"/>
            <a:r>
              <a:rPr lang="en-US" altLang="sl-SI" sz="1400" smtClean="0">
                <a:latin typeface="Open Sans" panose="020B0606030504020204" pitchFamily="34" charset="0"/>
                <a:ea typeface="Myriad Pro SemiCond"/>
                <a:cs typeface="Myriad Pro SemiCond"/>
              </a:rPr>
              <a:t>Podravska</a:t>
            </a:r>
          </a:p>
          <a:p>
            <a:pPr marL="0" indent="0" eaLnBrk="1" hangingPunct="1"/>
            <a:r>
              <a:rPr lang="en-US" altLang="sl-SI" sz="1400" smtClean="0">
                <a:latin typeface="Open Sans" panose="020B0606030504020204" pitchFamily="34" charset="0"/>
                <a:ea typeface="Myriad Pro SemiCond"/>
                <a:cs typeface="Myriad Pro SemiCond"/>
              </a:rPr>
              <a:t>Savinjska</a:t>
            </a:r>
          </a:p>
          <a:p>
            <a:pPr marL="0" indent="0" eaLnBrk="1" hangingPunct="1"/>
            <a:r>
              <a:rPr lang="en-US" altLang="sl-SI" sz="1400" smtClean="0">
                <a:solidFill>
                  <a:srgbClr val="0070C0"/>
                </a:solidFill>
                <a:latin typeface="Open Sans" panose="020B0606030504020204" pitchFamily="34" charset="0"/>
                <a:ea typeface="Myriad Pro SemiCond"/>
                <a:cs typeface="Myriad Pro SemiCond"/>
              </a:rPr>
              <a:t>Zasavska</a:t>
            </a:r>
          </a:p>
          <a:p>
            <a:pPr marL="0" indent="0" eaLnBrk="1" hangingPunct="1"/>
            <a:r>
              <a:rPr lang="en-US" altLang="sl-SI" sz="1400" smtClean="0">
                <a:latin typeface="Open Sans" panose="020B0606030504020204" pitchFamily="34" charset="0"/>
                <a:ea typeface="Myriad Pro SemiCond"/>
                <a:cs typeface="Myriad Pro SemiCond"/>
              </a:rPr>
              <a:t>Posavska</a:t>
            </a:r>
          </a:p>
          <a:p>
            <a:pPr marL="0" indent="0" eaLnBrk="1" hangingPunct="1"/>
            <a:r>
              <a:rPr lang="en-US" altLang="sl-SI" sz="1400" smtClean="0">
                <a:latin typeface="Open Sans" panose="020B0606030504020204" pitchFamily="34" charset="0"/>
                <a:ea typeface="Myriad Pro SemiCond"/>
                <a:cs typeface="Myriad Pro SemiCond"/>
              </a:rPr>
              <a:t>Jugovzhodna Slovenija</a:t>
            </a:r>
          </a:p>
          <a:p>
            <a:pPr marL="0" indent="0" eaLnBrk="1" hangingPunct="1"/>
            <a:r>
              <a:rPr lang="en-US" altLang="sl-SI" sz="1400" smtClean="0">
                <a:latin typeface="Open Sans" panose="020B0606030504020204" pitchFamily="34" charset="0"/>
                <a:ea typeface="Myriad Pro SemiCond"/>
                <a:cs typeface="Myriad Pro SemiCond"/>
              </a:rPr>
              <a:t>Osrednjeslovenska</a:t>
            </a:r>
          </a:p>
          <a:p>
            <a:pPr marL="0" indent="0" eaLnBrk="1" hangingPunct="1"/>
            <a:r>
              <a:rPr lang="en-US" altLang="sl-SI" sz="1400" smtClean="0">
                <a:latin typeface="Open Sans" panose="020B0606030504020204" pitchFamily="34" charset="0"/>
                <a:ea typeface="Myriad Pro SemiCond"/>
                <a:cs typeface="Myriad Pro SemiCond"/>
              </a:rPr>
              <a:t>Primorsko – notranjska</a:t>
            </a:r>
          </a:p>
          <a:p>
            <a:pPr marL="0" indent="0" eaLnBrk="1" hangingPunct="1"/>
            <a:r>
              <a:rPr lang="en-US" altLang="sl-SI" sz="1400" smtClean="0">
                <a:latin typeface="Open Sans" panose="020B0606030504020204" pitchFamily="34" charset="0"/>
                <a:ea typeface="Myriad Pro SemiCond"/>
                <a:cs typeface="Myriad Pro SemiCond"/>
              </a:rPr>
              <a:t>Obalno - kraška</a:t>
            </a:r>
          </a:p>
        </p:txBody>
      </p:sp>
      <p:sp>
        <p:nvSpPr>
          <p:cNvPr id="20485" name="Slide Number Placeholder 3"/>
          <p:cNvSpPr txBox="1">
            <a:spLocks noGrp="1"/>
          </p:cNvSpPr>
          <p:nvPr/>
        </p:nvSpPr>
        <p:spPr bwMode="auto">
          <a:xfrm>
            <a:off x="6553200" y="4695825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BCD3822-42C0-4976-8389-EFCFBF0C56A2}" type="slidenum">
              <a:rPr lang="en-US" altLang="sl-SI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sl-SI" sz="1200">
              <a:solidFill>
                <a:srgbClr val="898989"/>
              </a:solidFill>
            </a:endParaRPr>
          </a:p>
        </p:txBody>
      </p:sp>
      <p:sp>
        <p:nvSpPr>
          <p:cNvPr id="20486" name="Content Placeholder 5"/>
          <p:cNvSpPr>
            <a:spLocks noGrp="1"/>
          </p:cNvSpPr>
          <p:nvPr>
            <p:ph idx="4294967295"/>
          </p:nvPr>
        </p:nvSpPr>
        <p:spPr>
          <a:xfrm>
            <a:off x="2584450" y="361950"/>
            <a:ext cx="3087688" cy="374650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altLang="sl-SI" sz="1400" smtClean="0">
                <a:solidFill>
                  <a:schemeClr val="bg1"/>
                </a:solidFill>
                <a:latin typeface="Open Sans" panose="020B0606030504020204" pitchFamily="34" charset="0"/>
              </a:rPr>
              <a:t>Programiranje</a:t>
            </a:r>
          </a:p>
        </p:txBody>
      </p:sp>
      <p:sp>
        <p:nvSpPr>
          <p:cNvPr id="20487" name="Content Placeholder 2"/>
          <p:cNvSpPr txBox="1">
            <a:spLocks/>
          </p:cNvSpPr>
          <p:nvPr/>
        </p:nvSpPr>
        <p:spPr bwMode="auto">
          <a:xfrm>
            <a:off x="2185988" y="1612900"/>
            <a:ext cx="2112962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sl-SI" sz="1400" b="1">
                <a:ea typeface="Myriad Pro SemiCond"/>
                <a:cs typeface="Myriad Pro SemiCond"/>
              </a:rPr>
              <a:t>HR (8)</a:t>
            </a:r>
            <a:r>
              <a:rPr lang="en-US" altLang="sl-SI" sz="1400">
                <a:ea typeface="Myriad Pro SemiCond"/>
                <a:cs typeface="Myriad Pro SemiCond"/>
              </a:rPr>
              <a:t>:</a:t>
            </a:r>
          </a:p>
          <a:p>
            <a:pPr eaLnBrk="1" hangingPunct="1"/>
            <a:r>
              <a:rPr lang="en-US" altLang="sl-SI" sz="1400">
                <a:ea typeface="Myriad Pro SemiCond"/>
                <a:cs typeface="Myriad Pro SemiCond"/>
              </a:rPr>
              <a:t>Primorsko – goranska</a:t>
            </a:r>
          </a:p>
          <a:p>
            <a:pPr eaLnBrk="1" hangingPunct="1"/>
            <a:r>
              <a:rPr lang="en-US" altLang="sl-SI" sz="1400">
                <a:ea typeface="Myriad Pro SemiCond"/>
                <a:cs typeface="Myriad Pro SemiCond"/>
              </a:rPr>
              <a:t>Istarska</a:t>
            </a:r>
          </a:p>
          <a:p>
            <a:pPr eaLnBrk="1" hangingPunct="1"/>
            <a:r>
              <a:rPr lang="hr-HR" altLang="sl-SI" sz="1400">
                <a:ea typeface="Myriad Pro SemiCond"/>
                <a:cs typeface="Myriad Pro SemiCond"/>
              </a:rPr>
              <a:t>Grad </a:t>
            </a:r>
            <a:r>
              <a:rPr lang="en-US" altLang="sl-SI" sz="1400">
                <a:ea typeface="Myriad Pro SemiCond"/>
                <a:cs typeface="Myriad Pro SemiCond"/>
              </a:rPr>
              <a:t>Zagreb</a:t>
            </a:r>
          </a:p>
          <a:p>
            <a:pPr eaLnBrk="1" hangingPunct="1"/>
            <a:r>
              <a:rPr lang="en-US" altLang="sl-SI" sz="1400">
                <a:ea typeface="Myriad Pro SemiCond"/>
                <a:cs typeface="Myriad Pro SemiCond"/>
              </a:rPr>
              <a:t>Zagrebačka</a:t>
            </a:r>
          </a:p>
          <a:p>
            <a:pPr eaLnBrk="1" hangingPunct="1"/>
            <a:r>
              <a:rPr lang="en-US" altLang="sl-SI" sz="1400">
                <a:ea typeface="Myriad Pro SemiCond"/>
                <a:cs typeface="Myriad Pro SemiCond"/>
              </a:rPr>
              <a:t>Krapinsko-zagorska</a:t>
            </a:r>
          </a:p>
          <a:p>
            <a:pPr eaLnBrk="1" hangingPunct="1"/>
            <a:r>
              <a:rPr lang="en-US" altLang="sl-SI" sz="1400">
                <a:ea typeface="Myriad Pro SemiCond"/>
                <a:cs typeface="Myriad Pro SemiCond"/>
              </a:rPr>
              <a:t>Varaždinska</a:t>
            </a:r>
          </a:p>
          <a:p>
            <a:pPr eaLnBrk="1" hangingPunct="1"/>
            <a:r>
              <a:rPr lang="en-US" altLang="sl-SI" sz="1400">
                <a:ea typeface="Myriad Pro SemiCond"/>
                <a:cs typeface="Myriad Pro SemiCond"/>
              </a:rPr>
              <a:t>Međimurska</a:t>
            </a:r>
          </a:p>
          <a:p>
            <a:pPr eaLnBrk="1" hangingPunct="1"/>
            <a:r>
              <a:rPr lang="en-US" altLang="sl-SI" sz="1400">
                <a:ea typeface="Myriad Pro SemiCond"/>
                <a:cs typeface="Myriad Pro SemiCond"/>
              </a:rPr>
              <a:t>Karlovačka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sl-SI" sz="1400"/>
          </a:p>
        </p:txBody>
      </p:sp>
      <p:pic>
        <p:nvPicPr>
          <p:cNvPr id="2048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8800" y="1612900"/>
            <a:ext cx="4760913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6076950" y="3575050"/>
            <a:ext cx="2924175" cy="1393825"/>
          </a:xfrm>
          <a:prstGeom prst="ellipse">
            <a:avLst/>
          </a:prstGeom>
          <a:solidFill>
            <a:schemeClr val="tx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Open Sans"/>
              </a:rPr>
              <a:t>3</a:t>
            </a:r>
            <a:r>
              <a:rPr lang="sl-SI" sz="1400" dirty="0">
                <a:solidFill>
                  <a:schemeClr val="bg1"/>
                </a:solidFill>
                <a:latin typeface="Open Sans"/>
              </a:rPr>
              <a:t>,</a:t>
            </a:r>
            <a:r>
              <a:rPr lang="en-US" sz="1400" dirty="0">
                <a:solidFill>
                  <a:schemeClr val="bg1"/>
                </a:solidFill>
                <a:latin typeface="Open Sans"/>
              </a:rPr>
              <a:t>285 </a:t>
            </a:r>
            <a:r>
              <a:rPr lang="en-US" sz="1400" dirty="0" err="1">
                <a:solidFill>
                  <a:schemeClr val="bg1"/>
                </a:solidFill>
                <a:latin typeface="Open Sans"/>
              </a:rPr>
              <a:t>mio</a:t>
            </a:r>
            <a:r>
              <a:rPr lang="en-US" sz="1400" dirty="0">
                <a:solidFill>
                  <a:schemeClr val="bg1"/>
                </a:solidFill>
                <a:latin typeface="Open Sans"/>
              </a:rPr>
              <a:t> prebivalcev</a:t>
            </a:r>
            <a:r>
              <a:rPr lang="sl-SI" sz="1400" dirty="0">
                <a:solidFill>
                  <a:schemeClr val="bg1"/>
                </a:solidFill>
                <a:latin typeface="Open Sans"/>
              </a:rPr>
              <a:t> / </a:t>
            </a:r>
            <a:r>
              <a:rPr lang="sl-SI" sz="1400" dirty="0">
                <a:solidFill>
                  <a:srgbClr val="0070C0"/>
                </a:solidFill>
                <a:latin typeface="Open Sans"/>
              </a:rPr>
              <a:t>milijuna stanovnika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dirty="0">
                <a:solidFill>
                  <a:schemeClr val="bg1"/>
                </a:solidFill>
                <a:latin typeface="Open Sans"/>
              </a:rPr>
              <a:t>50% jih živi v mestih / </a:t>
            </a:r>
            <a:r>
              <a:rPr lang="sl-SI" sz="1400" dirty="0">
                <a:solidFill>
                  <a:srgbClr val="0070C0"/>
                </a:solidFill>
                <a:latin typeface="Open Sans"/>
              </a:rPr>
              <a:t>ih živi u gradovima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dirty="0">
                <a:solidFill>
                  <a:schemeClr val="bg1"/>
                </a:solidFill>
                <a:latin typeface="Open Sans"/>
              </a:rPr>
              <a:t>332 občin / </a:t>
            </a:r>
            <a:r>
              <a:rPr lang="sl-SI" sz="1400" dirty="0">
                <a:solidFill>
                  <a:srgbClr val="0070C0"/>
                </a:solidFill>
                <a:latin typeface="Open Sans"/>
              </a:rPr>
              <a:t>općina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558ED5"/>
              </a:solidFill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3C30DF-398E-4572-B406-CE3D5B2B710F}" type="slidenum">
              <a:rPr lang="en-US" altLang="sl-SI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sl-SI" sz="1200">
              <a:solidFill>
                <a:srgbClr val="898989"/>
              </a:solidFill>
            </a:endParaRPr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6553200" y="4695825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4FAD92E-B4FE-45F9-ABCE-C0BFB9C84D24}" type="slidenum">
              <a:rPr lang="en-US" altLang="sl-SI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sl-SI" sz="1200">
              <a:solidFill>
                <a:srgbClr val="898989"/>
              </a:solidFill>
            </a:endParaRPr>
          </a:p>
        </p:txBody>
      </p:sp>
      <p:sp>
        <p:nvSpPr>
          <p:cNvPr id="22532" name="Content Placeholder 5"/>
          <p:cNvSpPr>
            <a:spLocks noGrp="1"/>
          </p:cNvSpPr>
          <p:nvPr>
            <p:ph idx="13"/>
          </p:nvPr>
        </p:nvSpPr>
        <p:spPr>
          <a:xfrm>
            <a:off x="2584450" y="361950"/>
            <a:ext cx="3087688" cy="374650"/>
          </a:xfrm>
        </p:spPr>
        <p:txBody>
          <a:bodyPr/>
          <a:lstStyle/>
          <a:p>
            <a:pPr eaLnBrk="1" hangingPunct="1"/>
            <a:r>
              <a:rPr lang="en-US" altLang="sl-SI" smtClean="0">
                <a:latin typeface="Open Sans" panose="020B0606030504020204" pitchFamily="34" charset="0"/>
              </a:rPr>
              <a:t>Program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0" y="1779152"/>
          <a:ext cx="8905681" cy="3293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4" name="Title 1"/>
          <p:cNvSpPr txBox="1">
            <a:spLocks/>
          </p:cNvSpPr>
          <p:nvPr/>
        </p:nvSpPr>
        <p:spPr bwMode="auto">
          <a:xfrm>
            <a:off x="0" y="1179513"/>
            <a:ext cx="9144000" cy="522287"/>
          </a:xfrm>
          <a:prstGeom prst="rect">
            <a:avLst/>
          </a:prstGeom>
          <a:solidFill>
            <a:srgbClr val="1F49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l-SI" sz="2400" b="1">
                <a:solidFill>
                  <a:srgbClr val="FFFFFF"/>
                </a:solidFill>
              </a:rPr>
              <a:t> </a:t>
            </a:r>
            <a:r>
              <a:rPr lang="en-US" altLang="sl-SI" sz="2400" b="1">
                <a:solidFill>
                  <a:schemeClr val="bg1"/>
                </a:solidFill>
              </a:rPr>
              <a:t>4 prednostne osi</a:t>
            </a:r>
            <a:r>
              <a:rPr lang="sl-SI" altLang="sl-SI" sz="2400" b="1">
                <a:solidFill>
                  <a:schemeClr val="bg1"/>
                </a:solidFill>
              </a:rPr>
              <a:t> </a:t>
            </a:r>
            <a:r>
              <a:rPr lang="en-US" altLang="sl-SI" sz="2400">
                <a:solidFill>
                  <a:schemeClr val="bg1"/>
                </a:solidFill>
              </a:rPr>
              <a:t>/ </a:t>
            </a:r>
            <a:r>
              <a:rPr lang="en-US" altLang="sl-SI" sz="2400" b="1">
                <a:solidFill>
                  <a:srgbClr val="0070C0"/>
                </a:solidFill>
              </a:rPr>
              <a:t>prioritetne osi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E92B6A-3A5D-483E-9A3D-9B5363D9D543}" type="slidenum">
              <a:rPr lang="en-US" altLang="sl-SI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sl-SI" sz="1200">
              <a:solidFill>
                <a:srgbClr val="898989"/>
              </a:solidFill>
            </a:endParaRPr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6553200" y="4695825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40081E4-3B1C-42B7-B8B5-CB44E7DFE3D5}" type="slidenum">
              <a:rPr lang="en-US" altLang="sl-SI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sl-SI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sp>
        <p:nvSpPr>
          <p:cNvPr id="24581" name="Content Placeholder 5"/>
          <p:cNvSpPr>
            <a:spLocks noGrp="1"/>
          </p:cNvSpPr>
          <p:nvPr>
            <p:ph idx="13"/>
          </p:nvPr>
        </p:nvSpPr>
        <p:spPr>
          <a:xfrm>
            <a:off x="2584450" y="361950"/>
            <a:ext cx="3087688" cy="374650"/>
          </a:xfrm>
        </p:spPr>
        <p:txBody>
          <a:bodyPr/>
          <a:lstStyle/>
          <a:p>
            <a:pPr eaLnBrk="1" hangingPunct="1"/>
            <a:r>
              <a:rPr lang="en-US" altLang="sl-SI" smtClean="0">
                <a:latin typeface="Open Sans" panose="020B0606030504020204" pitchFamily="34" charset="0"/>
              </a:rPr>
              <a:t>Program</a:t>
            </a:r>
          </a:p>
        </p:txBody>
      </p:sp>
      <p:graphicFrame>
        <p:nvGraphicFramePr>
          <p:cNvPr id="24582" name="Object 36"/>
          <p:cNvGraphicFramePr>
            <a:graphicFrameLocks noChangeAspect="1"/>
          </p:cNvGraphicFramePr>
          <p:nvPr/>
        </p:nvGraphicFramePr>
        <p:xfrm>
          <a:off x="234950" y="1735138"/>
          <a:ext cx="8932863" cy="305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Dokument" r:id="rId5" imgW="5903363" imgH="2017773" progId="Word.Document.12">
                  <p:embed/>
                </p:oleObj>
              </mc:Choice>
              <mc:Fallback>
                <p:oleObj name="Dokument" r:id="rId5" imgW="5903363" imgH="2017773" progId="Word.Document.12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1735138"/>
                        <a:ext cx="8932863" cy="305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Title 1"/>
          <p:cNvSpPr txBox="1">
            <a:spLocks/>
          </p:cNvSpPr>
          <p:nvPr/>
        </p:nvSpPr>
        <p:spPr bwMode="auto">
          <a:xfrm>
            <a:off x="0" y="1179513"/>
            <a:ext cx="9144000" cy="522287"/>
          </a:xfrm>
          <a:prstGeom prst="rect">
            <a:avLst/>
          </a:prstGeom>
          <a:solidFill>
            <a:srgbClr val="1F49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l-SI" sz="2400" b="1">
                <a:solidFill>
                  <a:srgbClr val="FFFFFF"/>
                </a:solidFill>
              </a:rPr>
              <a:t> </a:t>
            </a:r>
            <a:r>
              <a:rPr lang="sl-SI" altLang="sl-SI" sz="2400" b="1">
                <a:solidFill>
                  <a:schemeClr val="bg1"/>
                </a:solidFill>
              </a:rPr>
              <a:t>Finančni okvir/ </a:t>
            </a:r>
            <a:r>
              <a:rPr lang="sl-SI" altLang="sl-SI" sz="2400" b="1">
                <a:solidFill>
                  <a:srgbClr val="0070C0"/>
                </a:solidFill>
              </a:rPr>
              <a:t>Financijski okvir</a:t>
            </a:r>
            <a:endParaRPr lang="en-US" altLang="sl-SI" sz="2400" b="1">
              <a:solidFill>
                <a:srgbClr val="0070C0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4268788" y="1890713"/>
            <a:ext cx="2006600" cy="96996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1200" b="1" dirty="0"/>
              <a:t>46,1 mio ESRR/EFRR sredstev/</a:t>
            </a:r>
            <a:r>
              <a:rPr lang="sl-SI" sz="1200" b="1" dirty="0" err="1"/>
              <a:t>sredstava</a:t>
            </a:r>
            <a:endParaRPr lang="sl-SI" sz="1200" b="1" dirty="0"/>
          </a:p>
        </p:txBody>
      </p:sp>
      <p:sp>
        <p:nvSpPr>
          <p:cNvPr id="9" name="Elipsa 8"/>
          <p:cNvSpPr/>
          <p:nvPr/>
        </p:nvSpPr>
        <p:spPr>
          <a:xfrm>
            <a:off x="6496050" y="2528888"/>
            <a:ext cx="1757363" cy="104298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1000" b="1" dirty="0"/>
              <a:t>Za projekte 2. in 3. osi</a:t>
            </a:r>
          </a:p>
          <a:p>
            <a:pPr algn="ctr" eaLnBrk="1" hangingPunct="1">
              <a:defRPr/>
            </a:pPr>
            <a:r>
              <a:rPr lang="sl-SI" sz="1000" b="1" dirty="0"/>
              <a:t>33,1 mio ESRR/EFRR sredstev/</a:t>
            </a:r>
            <a:r>
              <a:rPr lang="sl-SI" sz="1000" b="1" dirty="0" err="1"/>
              <a:t>sredstava</a:t>
            </a:r>
            <a:r>
              <a:rPr lang="sl-SI" sz="1000" b="1" dirty="0"/>
              <a:t> </a:t>
            </a:r>
          </a:p>
        </p:txBody>
      </p:sp>
      <p:sp>
        <p:nvSpPr>
          <p:cNvPr id="10" name="Elipsa 9"/>
          <p:cNvSpPr/>
          <p:nvPr/>
        </p:nvSpPr>
        <p:spPr>
          <a:xfrm>
            <a:off x="4445000" y="3397250"/>
            <a:ext cx="1908175" cy="901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1200" b="1" dirty="0"/>
              <a:t>Sofinanciranje ESRR/</a:t>
            </a:r>
            <a:r>
              <a:rPr lang="sl-SI" sz="1200" b="1" dirty="0" err="1"/>
              <a:t>sufinanciranje</a:t>
            </a:r>
            <a:r>
              <a:rPr lang="sl-SI" sz="1200" b="1" dirty="0"/>
              <a:t> EFRR </a:t>
            </a:r>
            <a:r>
              <a:rPr lang="sl-SI" sz="1200" b="1" dirty="0" err="1"/>
              <a:t>max</a:t>
            </a:r>
            <a:r>
              <a:rPr lang="sl-SI" sz="1200" b="1" dirty="0"/>
              <a:t>. 85%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C8EE4E-7D31-4920-85A0-EB1D79BAF5AE}" type="slidenum">
              <a:rPr lang="en-US" altLang="sl-SI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sl-SI" sz="1200">
              <a:solidFill>
                <a:srgbClr val="898989"/>
              </a:solidFill>
            </a:endParaRPr>
          </a:p>
        </p:txBody>
      </p:sp>
      <p:sp>
        <p:nvSpPr>
          <p:cNvPr id="26627" name="Slide Number Placeholder 1"/>
          <p:cNvSpPr txBox="1">
            <a:spLocks noGrp="1"/>
          </p:cNvSpPr>
          <p:nvPr/>
        </p:nvSpPr>
        <p:spPr bwMode="auto">
          <a:xfrm>
            <a:off x="6553200" y="4695825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B780DD4-F6B8-43C5-99B3-582E9F7DF17C}" type="slidenum">
              <a:rPr lang="en-US" altLang="sl-SI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sl-SI" sz="1200">
              <a:solidFill>
                <a:srgbClr val="898989"/>
              </a:solidFill>
            </a:endParaRPr>
          </a:p>
        </p:txBody>
      </p:sp>
      <p:pic>
        <p:nvPicPr>
          <p:cNvPr id="26628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671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80963" y="2154238"/>
            <a:ext cx="8605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400">
                <a:latin typeface="Calibri" panose="020F0502020204030204" pitchFamily="34" charset="0"/>
              </a:rPr>
              <a:t>PO1: Celostno obvladovanje poplavne ogroženosti v čezmejnih porečjih / </a:t>
            </a:r>
            <a:r>
              <a:rPr lang="en-US" altLang="sl-SI" sz="2400">
                <a:solidFill>
                  <a:srgbClr val="0070C0"/>
                </a:solidFill>
                <a:latin typeface="Calibri" panose="020F0502020204030204" pitchFamily="34" charset="0"/>
              </a:rPr>
              <a:t>Integrirano upravljanje rizicima od poplava na prekograničnim riječnim slivovima 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2584450" y="361950"/>
            <a:ext cx="3087688" cy="3746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PO1 – Cilj 1.1. (5b)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4559</TotalTime>
  <Words>905</Words>
  <Application>Microsoft Office PowerPoint</Application>
  <PresentationFormat>Diaprojekcija na zaslonu (16:9)</PresentationFormat>
  <Paragraphs>230</Paragraphs>
  <Slides>19</Slides>
  <Notes>13</Notes>
  <HiddenSlides>0</HiddenSlides>
  <MMClips>0</MMClips>
  <ScaleCrop>false</ScaleCrop>
  <HeadingPairs>
    <vt:vector size="8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30" baseType="lpstr">
      <vt:lpstr>Arial</vt:lpstr>
      <vt:lpstr>Calibri</vt:lpstr>
      <vt:lpstr>Cambria</vt:lpstr>
      <vt:lpstr>Myriad Pro</vt:lpstr>
      <vt:lpstr>Myriad Pro Bold SemiCond</vt:lpstr>
      <vt:lpstr>Myriad Pro SemiCond</vt:lpstr>
      <vt:lpstr>Open Sans</vt:lpstr>
      <vt:lpstr>Times New Roman</vt:lpstr>
      <vt:lpstr>Wingdings</vt:lpstr>
      <vt:lpstr>Office Theme</vt:lpstr>
      <vt:lpstr>Dokument</vt:lpstr>
      <vt:lpstr>Program sodelovanja INTERREG V-A Slovenija – Hrvaška 2014 – 2020 Program suradje INTERREG V-A Slovenija – Hrvatska 2014 - 2020</vt:lpstr>
      <vt:lpstr>Simultano tolmačenje</vt:lpstr>
      <vt:lpstr>Program delavnice / Program radionice</vt:lpstr>
      <vt:lpstr>Program sodelovanja odobren / Program suradnje odobren</vt:lpstr>
      <vt:lpstr>PowerPointova predstavitev</vt:lpstr>
      <vt:lpstr>Programsko območje / Programsko područje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  Se razlikujejo glede na cilj / Razlikuju se ovisno o ciljevima  Nacionalni, regionalni in lokalni organi /  Nacionalna, regionalna i lokalna vlast  Neprofitne organizacije, ustanovljene po javnem ali zasebnem pravu – pravne osebe, delujejo na relevantnem področju / Neprofitne organizacije osnovane od javnih ili privatnih osoba – pravne osobe, dijeluju na relevantnom području  Mala in srednje velika podjetja / Mala i srednja poduzeća  </vt:lpstr>
      <vt:lpstr>Razlike programskega obdobja 2014-2020  v primerjavi z obdobjem 2007-2013 / Razlike u programskom razdoblju 2014-2020 u odnosu na 2007-2013</vt:lpstr>
      <vt:lpstr>Intervencijska logika programa/projektov / Logika programske/projektne intervencije</vt:lpstr>
      <vt:lpstr>Programske strukture / Programske strukture</vt:lpstr>
      <vt:lpstr>Nova spletna stran / Nova web stranica</vt:lpstr>
      <vt:lpstr>Hvala za pozornost! 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Robert Fišer</cp:lastModifiedBy>
  <cp:revision>296</cp:revision>
  <cp:lastPrinted>2015-12-08T09:55:41Z</cp:lastPrinted>
  <dcterms:created xsi:type="dcterms:W3CDTF">2010-04-12T23:12:02Z</dcterms:created>
  <dcterms:modified xsi:type="dcterms:W3CDTF">2016-02-23T12:26:49Z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_Version">
    <vt:lpwstr/>
  </property>
  <property fmtid="{D5CDD505-2E9C-101B-9397-08002B2CF9AE}" pid="4" name="_Status">
    <vt:lpwstr>Not Started</vt:lpwstr>
  </property>
</Properties>
</file>