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8" r:id="rId6"/>
    <p:sldId id="271" r:id="rId7"/>
    <p:sldId id="259" r:id="rId8"/>
    <p:sldId id="260" r:id="rId9"/>
    <p:sldId id="272" r:id="rId10"/>
    <p:sldId id="261" r:id="rId11"/>
    <p:sldId id="262" r:id="rId12"/>
    <p:sldId id="274" r:id="rId13"/>
    <p:sldId id="275" r:id="rId14"/>
    <p:sldId id="276" r:id="rId15"/>
    <p:sldId id="277" r:id="rId16"/>
    <p:sldId id="263" r:id="rId17"/>
    <p:sldId id="280" r:id="rId18"/>
    <p:sldId id="279" r:id="rId19"/>
    <p:sldId id="266" r:id="rId20"/>
    <p:sldId id="268" r:id="rId21"/>
    <p:sldId id="267" r:id="rId22"/>
    <p:sldId id="269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546"/>
    <a:srgbClr val="CD0920"/>
    <a:srgbClr val="00417D"/>
    <a:srgbClr val="808080"/>
    <a:srgbClr val="A9B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3" autoAdjust="0"/>
    <p:restoredTop sz="94694" autoAdjust="0"/>
  </p:normalViewPr>
  <p:slideViewPr>
    <p:cSldViewPr snapToGrid="0" snapToObjects="1">
      <p:cViewPr varScale="1">
        <p:scale>
          <a:sx n="73" d="100"/>
          <a:sy n="73" d="100"/>
        </p:scale>
        <p:origin x="60" y="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196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2FC08-A73E-4485-8B9C-98D759A222B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1FD65EB-3558-4F85-8B55-B13799F8829E}">
      <dgm:prSet phldrT="[besedilo]"/>
      <dgm:spPr/>
      <dgm:t>
        <a:bodyPr/>
        <a:lstStyle/>
        <a:p>
          <a:r>
            <a:rPr lang="sl-SI"/>
            <a:t>Razvijte komunikacijski načrt projekta</a:t>
          </a:r>
        </a:p>
      </dgm:t>
    </dgm:pt>
    <dgm:pt modelId="{096A627C-54FC-4981-8108-E37A3904C497}" type="parTrans" cxnId="{90ED4D78-2990-4647-BD31-84343F560166}">
      <dgm:prSet/>
      <dgm:spPr/>
      <dgm:t>
        <a:bodyPr/>
        <a:lstStyle/>
        <a:p>
          <a:endParaRPr lang="sl-SI"/>
        </a:p>
      </dgm:t>
    </dgm:pt>
    <dgm:pt modelId="{71DC9A62-01C8-4DA4-A628-D39F044CCCFE}" type="sibTrans" cxnId="{90ED4D78-2990-4647-BD31-84343F560166}">
      <dgm:prSet/>
      <dgm:spPr/>
      <dgm:t>
        <a:bodyPr/>
        <a:lstStyle/>
        <a:p>
          <a:endParaRPr lang="sl-SI"/>
        </a:p>
      </dgm:t>
    </dgm:pt>
    <dgm:pt modelId="{5B9920EE-C88D-43EB-8663-90D26554ADAC}">
      <dgm:prSet phldrT="[besedilo]"/>
      <dgm:spPr/>
      <dgm:t>
        <a:bodyPr/>
        <a:lstStyle/>
        <a:p>
          <a:r>
            <a:rPr lang="sl-SI"/>
            <a:t>Vzpostavite ustrezno partnerstvo</a:t>
          </a:r>
        </a:p>
      </dgm:t>
    </dgm:pt>
    <dgm:pt modelId="{B5507159-19AF-41E9-809C-85A3AAFEDB10}" type="parTrans" cxnId="{274E4047-3CA2-4A1C-A31D-178CF08B56CF}">
      <dgm:prSet/>
      <dgm:spPr/>
      <dgm:t>
        <a:bodyPr/>
        <a:lstStyle/>
        <a:p>
          <a:endParaRPr lang="sl-SI"/>
        </a:p>
      </dgm:t>
    </dgm:pt>
    <dgm:pt modelId="{E8A20885-30C6-4878-AB1A-D283BC5B7E05}" type="sibTrans" cxnId="{274E4047-3CA2-4A1C-A31D-178CF08B56CF}">
      <dgm:prSet/>
      <dgm:spPr/>
      <dgm:t>
        <a:bodyPr/>
        <a:lstStyle/>
        <a:p>
          <a:endParaRPr lang="sl-SI"/>
        </a:p>
      </dgm:t>
    </dgm:pt>
    <dgm:pt modelId="{79B9C4A1-F8A9-41BA-9BC7-5737C8096F28}">
      <dgm:prSet phldrT="[besedilo]"/>
      <dgm:spPr/>
      <dgm:t>
        <a:bodyPr/>
        <a:lstStyle/>
        <a:p>
          <a:r>
            <a:rPr lang="sl-SI"/>
            <a:t>Razpravljajte in vrednotite ustreznost projektne zamisli</a:t>
          </a:r>
        </a:p>
      </dgm:t>
    </dgm:pt>
    <dgm:pt modelId="{1BE00594-B943-4E0C-9894-D633C3FF91D2}" type="parTrans" cxnId="{813C6A23-4834-4034-A3F7-E690847B8819}">
      <dgm:prSet/>
      <dgm:spPr/>
      <dgm:t>
        <a:bodyPr/>
        <a:lstStyle/>
        <a:p>
          <a:endParaRPr lang="sl-SI"/>
        </a:p>
      </dgm:t>
    </dgm:pt>
    <dgm:pt modelId="{DF656759-81F0-4C9F-BD16-106FD61B77CE}" type="sibTrans" cxnId="{813C6A23-4834-4034-A3F7-E690847B8819}">
      <dgm:prSet/>
      <dgm:spPr/>
      <dgm:t>
        <a:bodyPr/>
        <a:lstStyle/>
        <a:p>
          <a:endParaRPr lang="sl-SI"/>
        </a:p>
      </dgm:t>
    </dgm:pt>
    <dgm:pt modelId="{EA243C88-174C-490D-B318-63FCDA06570F}">
      <dgm:prSet/>
      <dgm:spPr/>
      <dgm:t>
        <a:bodyPr/>
        <a:lstStyle/>
        <a:p>
          <a:r>
            <a:rPr lang="sl-SI"/>
            <a:t>Opredelite strukturo upravljanja</a:t>
          </a:r>
        </a:p>
      </dgm:t>
    </dgm:pt>
    <dgm:pt modelId="{634A2291-B7B0-43C1-BA9F-BA41261EB1AE}" type="parTrans" cxnId="{2134892C-1C63-40CA-9533-688CD91AAEFF}">
      <dgm:prSet/>
      <dgm:spPr/>
      <dgm:t>
        <a:bodyPr/>
        <a:lstStyle/>
        <a:p>
          <a:endParaRPr lang="sl-SI"/>
        </a:p>
      </dgm:t>
    </dgm:pt>
    <dgm:pt modelId="{3FBEB636-8452-41EF-A38B-2C8ED2DB2132}" type="sibTrans" cxnId="{2134892C-1C63-40CA-9533-688CD91AAEFF}">
      <dgm:prSet/>
      <dgm:spPr/>
      <dgm:t>
        <a:bodyPr/>
        <a:lstStyle/>
        <a:p>
          <a:endParaRPr lang="sl-SI"/>
        </a:p>
      </dgm:t>
    </dgm:pt>
    <dgm:pt modelId="{50086072-B0E1-482A-9DBF-637DA6CC405C}">
      <dgm:prSet/>
      <dgm:spPr/>
      <dgm:t>
        <a:bodyPr/>
        <a:lstStyle/>
        <a:p>
          <a:r>
            <a:rPr lang="sl-SI"/>
            <a:t>Opredelite jasno in koherentno intervencijsko logiko in delovni načrt</a:t>
          </a:r>
        </a:p>
      </dgm:t>
    </dgm:pt>
    <dgm:pt modelId="{3C9FA2E8-F910-4232-9DE0-CEFA1DCFC4F9}" type="parTrans" cxnId="{8F3A246B-AB4B-4474-802A-7B5C15D63967}">
      <dgm:prSet/>
      <dgm:spPr/>
      <dgm:t>
        <a:bodyPr/>
        <a:lstStyle/>
        <a:p>
          <a:endParaRPr lang="sl-SI"/>
        </a:p>
      </dgm:t>
    </dgm:pt>
    <dgm:pt modelId="{B5C3DEBD-CED7-44AD-B8A3-8A32DD232DDA}" type="sibTrans" cxnId="{8F3A246B-AB4B-4474-802A-7B5C15D63967}">
      <dgm:prSet/>
      <dgm:spPr/>
      <dgm:t>
        <a:bodyPr/>
        <a:lstStyle/>
        <a:p>
          <a:endParaRPr lang="sl-SI"/>
        </a:p>
      </dgm:t>
    </dgm:pt>
    <dgm:pt modelId="{7F199A87-E060-4F94-8F0D-E1F574CA92AC}">
      <dgm:prSet/>
      <dgm:spPr/>
      <dgm:t>
        <a:bodyPr/>
        <a:lstStyle/>
        <a:p>
          <a:r>
            <a:rPr lang="sl-SI"/>
            <a:t>Pripravite stabilen projektni stroškovni načrt</a:t>
          </a:r>
        </a:p>
      </dgm:t>
    </dgm:pt>
    <dgm:pt modelId="{8B88572A-7CC1-47F1-B467-0440BECAA03D}" type="parTrans" cxnId="{D2B5C276-4DDC-44A8-9EB6-E9F8793FAF24}">
      <dgm:prSet/>
      <dgm:spPr/>
      <dgm:t>
        <a:bodyPr/>
        <a:lstStyle/>
        <a:p>
          <a:endParaRPr lang="sl-SI"/>
        </a:p>
      </dgm:t>
    </dgm:pt>
    <dgm:pt modelId="{FF1F7957-511B-405D-B0BA-72BBBA6CEDE8}" type="sibTrans" cxnId="{D2B5C276-4DDC-44A8-9EB6-E9F8793FAF24}">
      <dgm:prSet/>
      <dgm:spPr/>
      <dgm:t>
        <a:bodyPr/>
        <a:lstStyle/>
        <a:p>
          <a:endParaRPr lang="sl-SI"/>
        </a:p>
      </dgm:t>
    </dgm:pt>
    <dgm:pt modelId="{49EE2A07-FAC0-4D48-A7B8-BE60862C48AD}" type="pres">
      <dgm:prSet presAssocID="{AF12FC08-A73E-4485-8B9C-98D759A222B5}" presName="compositeShape" presStyleCnt="0">
        <dgm:presLayoutVars>
          <dgm:dir/>
          <dgm:resizeHandles/>
        </dgm:presLayoutVars>
      </dgm:prSet>
      <dgm:spPr/>
    </dgm:pt>
    <dgm:pt modelId="{F32F5166-432C-4D48-A78E-E79F770092C3}" type="pres">
      <dgm:prSet presAssocID="{AF12FC08-A73E-4485-8B9C-98D759A222B5}" presName="pyramid" presStyleLbl="node1" presStyleIdx="0" presStyleCnt="1"/>
      <dgm:spPr/>
      <dgm:t>
        <a:bodyPr/>
        <a:lstStyle/>
        <a:p>
          <a:endParaRPr lang="sl-SI"/>
        </a:p>
      </dgm:t>
    </dgm:pt>
    <dgm:pt modelId="{25B9629A-6CD3-4170-A9D1-E564C68ABF24}" type="pres">
      <dgm:prSet presAssocID="{AF12FC08-A73E-4485-8B9C-98D759A222B5}" presName="theList" presStyleCnt="0"/>
      <dgm:spPr/>
    </dgm:pt>
    <dgm:pt modelId="{B45167A4-9105-4F02-AF5D-9842463D9522}" type="pres">
      <dgm:prSet presAssocID="{7F199A87-E060-4F94-8F0D-E1F574CA92AC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18C40D9-6D13-48A7-AC12-A680C6CFC977}" type="pres">
      <dgm:prSet presAssocID="{7F199A87-E060-4F94-8F0D-E1F574CA92AC}" presName="aSpace" presStyleCnt="0"/>
      <dgm:spPr/>
    </dgm:pt>
    <dgm:pt modelId="{4AE1A56D-B50A-44A7-9019-A93ACDBDADBD}" type="pres">
      <dgm:prSet presAssocID="{D1FD65EB-3558-4F85-8B55-B13799F8829E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ECEDF52-F4B5-447A-8CC9-B2E2C6A7AC7B}" type="pres">
      <dgm:prSet presAssocID="{D1FD65EB-3558-4F85-8B55-B13799F8829E}" presName="aSpace" presStyleCnt="0"/>
      <dgm:spPr/>
    </dgm:pt>
    <dgm:pt modelId="{CC6E73D4-FC22-4483-A563-14DA0BD2FE32}" type="pres">
      <dgm:prSet presAssocID="{EA243C88-174C-490D-B318-63FCDA06570F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959DC3A-02F2-48E9-82EE-FC011D9382A4}" type="pres">
      <dgm:prSet presAssocID="{EA243C88-174C-490D-B318-63FCDA06570F}" presName="aSpace" presStyleCnt="0"/>
      <dgm:spPr/>
    </dgm:pt>
    <dgm:pt modelId="{ABD57436-C8B6-4738-A131-A65152AFA9B5}" type="pres">
      <dgm:prSet presAssocID="{50086072-B0E1-482A-9DBF-637DA6CC405C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896D8D5-BA84-41AD-83F9-7045FB91A004}" type="pres">
      <dgm:prSet presAssocID="{50086072-B0E1-482A-9DBF-637DA6CC405C}" presName="aSpace" presStyleCnt="0"/>
      <dgm:spPr/>
    </dgm:pt>
    <dgm:pt modelId="{35B333A8-767C-4933-9E35-DD28777310CF}" type="pres">
      <dgm:prSet presAssocID="{5B9920EE-C88D-43EB-8663-90D26554ADAC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931D009-335D-4382-99FF-72B7F076800A}" type="pres">
      <dgm:prSet presAssocID="{5B9920EE-C88D-43EB-8663-90D26554ADAC}" presName="aSpace" presStyleCnt="0"/>
      <dgm:spPr/>
    </dgm:pt>
    <dgm:pt modelId="{962F0383-CAB7-4265-9085-651899CB050E}" type="pres">
      <dgm:prSet presAssocID="{79B9C4A1-F8A9-41BA-9BC7-5737C8096F28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EFAD53F-DE09-45A5-A5FE-7B5B6E880CAC}" type="pres">
      <dgm:prSet presAssocID="{79B9C4A1-F8A9-41BA-9BC7-5737C8096F28}" presName="aSpace" presStyleCnt="0"/>
      <dgm:spPr/>
    </dgm:pt>
  </dgm:ptLst>
  <dgm:cxnLst>
    <dgm:cxn modelId="{813C6A23-4834-4034-A3F7-E690847B8819}" srcId="{AF12FC08-A73E-4485-8B9C-98D759A222B5}" destId="{79B9C4A1-F8A9-41BA-9BC7-5737C8096F28}" srcOrd="5" destOrd="0" parTransId="{1BE00594-B943-4E0C-9894-D633C3FF91D2}" sibTransId="{DF656759-81F0-4C9F-BD16-106FD61B77CE}"/>
    <dgm:cxn modelId="{6B9D490F-845E-49D8-A814-2F0870181576}" type="presOf" srcId="{5B9920EE-C88D-43EB-8663-90D26554ADAC}" destId="{35B333A8-767C-4933-9E35-DD28777310CF}" srcOrd="0" destOrd="0" presId="urn:microsoft.com/office/officeart/2005/8/layout/pyramid2"/>
    <dgm:cxn modelId="{2134892C-1C63-40CA-9533-688CD91AAEFF}" srcId="{AF12FC08-A73E-4485-8B9C-98D759A222B5}" destId="{EA243C88-174C-490D-B318-63FCDA06570F}" srcOrd="2" destOrd="0" parTransId="{634A2291-B7B0-43C1-BA9F-BA41261EB1AE}" sibTransId="{3FBEB636-8452-41EF-A38B-2C8ED2DB2132}"/>
    <dgm:cxn modelId="{380F4A03-4F8F-4800-B936-AAE90998DC65}" type="presOf" srcId="{D1FD65EB-3558-4F85-8B55-B13799F8829E}" destId="{4AE1A56D-B50A-44A7-9019-A93ACDBDADBD}" srcOrd="0" destOrd="0" presId="urn:microsoft.com/office/officeart/2005/8/layout/pyramid2"/>
    <dgm:cxn modelId="{274E4047-3CA2-4A1C-A31D-178CF08B56CF}" srcId="{AF12FC08-A73E-4485-8B9C-98D759A222B5}" destId="{5B9920EE-C88D-43EB-8663-90D26554ADAC}" srcOrd="4" destOrd="0" parTransId="{B5507159-19AF-41E9-809C-85A3AAFEDB10}" sibTransId="{E8A20885-30C6-4878-AB1A-D283BC5B7E05}"/>
    <dgm:cxn modelId="{DB1CBB20-D653-4ECC-B2C1-BEEA44B788B2}" type="presOf" srcId="{7F199A87-E060-4F94-8F0D-E1F574CA92AC}" destId="{B45167A4-9105-4F02-AF5D-9842463D9522}" srcOrd="0" destOrd="0" presId="urn:microsoft.com/office/officeart/2005/8/layout/pyramid2"/>
    <dgm:cxn modelId="{D2B5C276-4DDC-44A8-9EB6-E9F8793FAF24}" srcId="{AF12FC08-A73E-4485-8B9C-98D759A222B5}" destId="{7F199A87-E060-4F94-8F0D-E1F574CA92AC}" srcOrd="0" destOrd="0" parTransId="{8B88572A-7CC1-47F1-B467-0440BECAA03D}" sibTransId="{FF1F7957-511B-405D-B0BA-72BBBA6CEDE8}"/>
    <dgm:cxn modelId="{66532F20-29C4-4241-85F9-73131CCFA005}" type="presOf" srcId="{EA243C88-174C-490D-B318-63FCDA06570F}" destId="{CC6E73D4-FC22-4483-A563-14DA0BD2FE32}" srcOrd="0" destOrd="0" presId="urn:microsoft.com/office/officeart/2005/8/layout/pyramid2"/>
    <dgm:cxn modelId="{A38D48AE-B2B0-4583-8E43-E1624E542208}" type="presOf" srcId="{79B9C4A1-F8A9-41BA-9BC7-5737C8096F28}" destId="{962F0383-CAB7-4265-9085-651899CB050E}" srcOrd="0" destOrd="0" presId="urn:microsoft.com/office/officeart/2005/8/layout/pyramid2"/>
    <dgm:cxn modelId="{F2932E48-C630-4FD1-97DB-DA88A4981C79}" type="presOf" srcId="{AF12FC08-A73E-4485-8B9C-98D759A222B5}" destId="{49EE2A07-FAC0-4D48-A7B8-BE60862C48AD}" srcOrd="0" destOrd="0" presId="urn:microsoft.com/office/officeart/2005/8/layout/pyramid2"/>
    <dgm:cxn modelId="{8F3A246B-AB4B-4474-802A-7B5C15D63967}" srcId="{AF12FC08-A73E-4485-8B9C-98D759A222B5}" destId="{50086072-B0E1-482A-9DBF-637DA6CC405C}" srcOrd="3" destOrd="0" parTransId="{3C9FA2E8-F910-4232-9DE0-CEFA1DCFC4F9}" sibTransId="{B5C3DEBD-CED7-44AD-B8A3-8A32DD232DDA}"/>
    <dgm:cxn modelId="{85428A55-7314-497A-AF92-14D0530EEF2C}" type="presOf" srcId="{50086072-B0E1-482A-9DBF-637DA6CC405C}" destId="{ABD57436-C8B6-4738-A131-A65152AFA9B5}" srcOrd="0" destOrd="0" presId="urn:microsoft.com/office/officeart/2005/8/layout/pyramid2"/>
    <dgm:cxn modelId="{90ED4D78-2990-4647-BD31-84343F560166}" srcId="{AF12FC08-A73E-4485-8B9C-98D759A222B5}" destId="{D1FD65EB-3558-4F85-8B55-B13799F8829E}" srcOrd="1" destOrd="0" parTransId="{096A627C-54FC-4981-8108-E37A3904C497}" sibTransId="{71DC9A62-01C8-4DA4-A628-D39F044CCCFE}"/>
    <dgm:cxn modelId="{66732F17-FA15-4D07-845A-D628CA86A10F}" type="presParOf" srcId="{49EE2A07-FAC0-4D48-A7B8-BE60862C48AD}" destId="{F32F5166-432C-4D48-A78E-E79F770092C3}" srcOrd="0" destOrd="0" presId="urn:microsoft.com/office/officeart/2005/8/layout/pyramid2"/>
    <dgm:cxn modelId="{D9FD54E6-0DC3-4C89-B667-5D988451EBA1}" type="presParOf" srcId="{49EE2A07-FAC0-4D48-A7B8-BE60862C48AD}" destId="{25B9629A-6CD3-4170-A9D1-E564C68ABF24}" srcOrd="1" destOrd="0" presId="urn:microsoft.com/office/officeart/2005/8/layout/pyramid2"/>
    <dgm:cxn modelId="{73D1FB37-405E-4E09-A222-94E32F87918D}" type="presParOf" srcId="{25B9629A-6CD3-4170-A9D1-E564C68ABF24}" destId="{B45167A4-9105-4F02-AF5D-9842463D9522}" srcOrd="0" destOrd="0" presId="urn:microsoft.com/office/officeart/2005/8/layout/pyramid2"/>
    <dgm:cxn modelId="{9483034B-9434-4775-A974-C8E5F7FAD559}" type="presParOf" srcId="{25B9629A-6CD3-4170-A9D1-E564C68ABF24}" destId="{718C40D9-6D13-48A7-AC12-A680C6CFC977}" srcOrd="1" destOrd="0" presId="urn:microsoft.com/office/officeart/2005/8/layout/pyramid2"/>
    <dgm:cxn modelId="{DBE533AD-1C4F-4880-84FB-32E9A1928278}" type="presParOf" srcId="{25B9629A-6CD3-4170-A9D1-E564C68ABF24}" destId="{4AE1A56D-B50A-44A7-9019-A93ACDBDADBD}" srcOrd="2" destOrd="0" presId="urn:microsoft.com/office/officeart/2005/8/layout/pyramid2"/>
    <dgm:cxn modelId="{868B0EFA-875F-4416-9258-E14C8B85EA23}" type="presParOf" srcId="{25B9629A-6CD3-4170-A9D1-E564C68ABF24}" destId="{2ECEDF52-F4B5-447A-8CC9-B2E2C6A7AC7B}" srcOrd="3" destOrd="0" presId="urn:microsoft.com/office/officeart/2005/8/layout/pyramid2"/>
    <dgm:cxn modelId="{6D9B3762-8BDB-4D15-BC60-F43594AFA73E}" type="presParOf" srcId="{25B9629A-6CD3-4170-A9D1-E564C68ABF24}" destId="{CC6E73D4-FC22-4483-A563-14DA0BD2FE32}" srcOrd="4" destOrd="0" presId="urn:microsoft.com/office/officeart/2005/8/layout/pyramid2"/>
    <dgm:cxn modelId="{D978FC41-4D3D-4E1E-9C47-3BCD1D93566B}" type="presParOf" srcId="{25B9629A-6CD3-4170-A9D1-E564C68ABF24}" destId="{0959DC3A-02F2-48E9-82EE-FC011D9382A4}" srcOrd="5" destOrd="0" presId="urn:microsoft.com/office/officeart/2005/8/layout/pyramid2"/>
    <dgm:cxn modelId="{EB5A975C-20AD-4585-85AA-78458679B934}" type="presParOf" srcId="{25B9629A-6CD3-4170-A9D1-E564C68ABF24}" destId="{ABD57436-C8B6-4738-A131-A65152AFA9B5}" srcOrd="6" destOrd="0" presId="urn:microsoft.com/office/officeart/2005/8/layout/pyramid2"/>
    <dgm:cxn modelId="{0DB1A27C-CD53-44ED-98EA-20584BD3BCB4}" type="presParOf" srcId="{25B9629A-6CD3-4170-A9D1-E564C68ABF24}" destId="{D896D8D5-BA84-41AD-83F9-7045FB91A004}" srcOrd="7" destOrd="0" presId="urn:microsoft.com/office/officeart/2005/8/layout/pyramid2"/>
    <dgm:cxn modelId="{4D9767B4-6E9D-41F5-8FCB-62B66DB429C0}" type="presParOf" srcId="{25B9629A-6CD3-4170-A9D1-E564C68ABF24}" destId="{35B333A8-767C-4933-9E35-DD28777310CF}" srcOrd="8" destOrd="0" presId="urn:microsoft.com/office/officeart/2005/8/layout/pyramid2"/>
    <dgm:cxn modelId="{591670FD-4713-4D68-BD21-952464ECB8F5}" type="presParOf" srcId="{25B9629A-6CD3-4170-A9D1-E564C68ABF24}" destId="{F931D009-335D-4382-99FF-72B7F076800A}" srcOrd="9" destOrd="0" presId="urn:microsoft.com/office/officeart/2005/8/layout/pyramid2"/>
    <dgm:cxn modelId="{7A339B2E-AF82-40F2-A73B-D8B0A55CC39D}" type="presParOf" srcId="{25B9629A-6CD3-4170-A9D1-E564C68ABF24}" destId="{962F0383-CAB7-4265-9085-651899CB050E}" srcOrd="10" destOrd="0" presId="urn:microsoft.com/office/officeart/2005/8/layout/pyramid2"/>
    <dgm:cxn modelId="{3C4669DF-FA79-4DDE-AE52-BC649D521305}" type="presParOf" srcId="{25B9629A-6CD3-4170-A9D1-E564C68ABF24}" destId="{DEFAD53F-DE09-45A5-A5FE-7B5B6E880CAC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CBDB53-D6C3-487F-B7DF-DEC535AF531A}" type="doc">
      <dgm:prSet loTypeId="urn:microsoft.com/office/officeart/2005/8/layout/arrow2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sl-SI"/>
        </a:p>
      </dgm:t>
    </dgm:pt>
    <dgm:pt modelId="{872FB2CA-8C21-4722-A03D-A6075CFD90C4}">
      <dgm:prSet phldrT="[besedilo]" custT="1"/>
      <dgm:spPr/>
      <dgm:t>
        <a:bodyPr/>
        <a:lstStyle/>
        <a:p>
          <a:r>
            <a:rPr lang="sl-SI" sz="1100" b="1" dirty="0"/>
            <a:t>Težava</a:t>
          </a:r>
        </a:p>
        <a:p>
          <a:r>
            <a:rPr lang="sl-SI" sz="900" b="0" dirty="0"/>
            <a:t>Katera težava je bila ugotovljena?</a:t>
          </a:r>
        </a:p>
      </dgm:t>
    </dgm:pt>
    <dgm:pt modelId="{C47AB7CB-DA05-411D-840E-B5EADCE60965}" type="parTrans" cxnId="{DA77C37F-1D47-4300-8309-B50470075D57}">
      <dgm:prSet/>
      <dgm:spPr/>
      <dgm:t>
        <a:bodyPr/>
        <a:lstStyle/>
        <a:p>
          <a:endParaRPr lang="sl-SI"/>
        </a:p>
      </dgm:t>
    </dgm:pt>
    <dgm:pt modelId="{66BC3089-D225-438A-9EC4-C74B569D12C9}" type="sibTrans" cxnId="{DA77C37F-1D47-4300-8309-B50470075D57}">
      <dgm:prSet/>
      <dgm:spPr/>
      <dgm:t>
        <a:bodyPr/>
        <a:lstStyle/>
        <a:p>
          <a:endParaRPr lang="sl-SI"/>
        </a:p>
      </dgm:t>
    </dgm:pt>
    <dgm:pt modelId="{5A47665F-9282-4F2C-BA04-718F91304F50}">
      <dgm:prSet phldrT="[besedilo]" custT="1"/>
      <dgm:spPr/>
      <dgm:t>
        <a:bodyPr/>
        <a:lstStyle/>
        <a:p>
          <a:r>
            <a:rPr lang="sl-SI" sz="1100" b="1" dirty="0"/>
            <a:t>Sprememba</a:t>
          </a:r>
        </a:p>
        <a:p>
          <a:r>
            <a:rPr lang="sl-SI" sz="900" b="0" dirty="0"/>
            <a:t>Katera sprememba je potrebna?</a:t>
          </a:r>
        </a:p>
        <a:p>
          <a:r>
            <a:rPr lang="sl-SI" sz="900" b="0" dirty="0"/>
            <a:t>Kako predlagana sprememba ustreza ciljem programa?</a:t>
          </a:r>
        </a:p>
      </dgm:t>
    </dgm:pt>
    <dgm:pt modelId="{1BEDE15B-B405-4FBD-84A9-95F390238FB7}" type="parTrans" cxnId="{65A4A9F3-C001-4EBF-8464-44A2EF1A94FA}">
      <dgm:prSet/>
      <dgm:spPr/>
      <dgm:t>
        <a:bodyPr/>
        <a:lstStyle/>
        <a:p>
          <a:endParaRPr lang="sl-SI"/>
        </a:p>
      </dgm:t>
    </dgm:pt>
    <dgm:pt modelId="{C14EA82B-D049-4AAA-BDD9-28A523F18333}" type="sibTrans" cxnId="{65A4A9F3-C001-4EBF-8464-44A2EF1A94FA}">
      <dgm:prSet/>
      <dgm:spPr/>
      <dgm:t>
        <a:bodyPr/>
        <a:lstStyle/>
        <a:p>
          <a:endParaRPr lang="sl-SI"/>
        </a:p>
      </dgm:t>
    </dgm:pt>
    <dgm:pt modelId="{BE32F9EE-4F20-4A21-A8D0-C5921BC76648}">
      <dgm:prSet phldrT="[besedilo]" custT="1"/>
      <dgm:spPr/>
      <dgm:t>
        <a:bodyPr/>
        <a:lstStyle/>
        <a:p>
          <a:r>
            <a:rPr lang="sl-SI" sz="1100" b="1"/>
            <a:t>Specifični cilji</a:t>
          </a:r>
        </a:p>
        <a:p>
          <a:r>
            <a:rPr lang="sl-SI" sz="900" b="0"/>
            <a:t>Kateri so nameni projekta, izhodišča in cilji?</a:t>
          </a:r>
        </a:p>
      </dgm:t>
    </dgm:pt>
    <dgm:pt modelId="{B27D125A-4D43-4CAC-9AA5-D91CC7B755C9}" type="parTrans" cxnId="{E24C3C37-B8D0-4A0A-B7AF-19285492241E}">
      <dgm:prSet/>
      <dgm:spPr/>
      <dgm:t>
        <a:bodyPr/>
        <a:lstStyle/>
        <a:p>
          <a:endParaRPr lang="sl-SI"/>
        </a:p>
      </dgm:t>
    </dgm:pt>
    <dgm:pt modelId="{6A9DFE83-1B67-4E49-8F9D-06BC633725D7}" type="sibTrans" cxnId="{E24C3C37-B8D0-4A0A-B7AF-19285492241E}">
      <dgm:prSet/>
      <dgm:spPr/>
      <dgm:t>
        <a:bodyPr/>
        <a:lstStyle/>
        <a:p>
          <a:endParaRPr lang="sl-SI"/>
        </a:p>
      </dgm:t>
    </dgm:pt>
    <dgm:pt modelId="{EED210A1-2D8E-4D0D-BD59-48F281F490DA}">
      <dgm:prSet/>
      <dgm:spPr/>
      <dgm:t>
        <a:bodyPr/>
        <a:lstStyle/>
        <a:p>
          <a:endParaRPr lang="sl-SI"/>
        </a:p>
      </dgm:t>
    </dgm:pt>
    <dgm:pt modelId="{938EF29F-69C7-454C-AA4D-D54225491F11}" type="parTrans" cxnId="{4BC0FD4D-AEBD-4334-8506-B6FE7B9FAFA0}">
      <dgm:prSet/>
      <dgm:spPr/>
      <dgm:t>
        <a:bodyPr/>
        <a:lstStyle/>
        <a:p>
          <a:endParaRPr lang="sl-SI"/>
        </a:p>
      </dgm:t>
    </dgm:pt>
    <dgm:pt modelId="{692E066D-7A96-45C1-A8DC-DB14B9F34503}" type="sibTrans" cxnId="{4BC0FD4D-AEBD-4334-8506-B6FE7B9FAFA0}">
      <dgm:prSet/>
      <dgm:spPr/>
      <dgm:t>
        <a:bodyPr/>
        <a:lstStyle/>
        <a:p>
          <a:endParaRPr lang="sl-SI"/>
        </a:p>
      </dgm:t>
    </dgm:pt>
    <dgm:pt modelId="{51D18BB0-A5D7-4F4F-A762-3E99AF4A0DC3}">
      <dgm:prSet phldrT="[besedilo]" custT="1"/>
      <dgm:spPr/>
      <dgm:t>
        <a:bodyPr/>
        <a:lstStyle/>
        <a:p>
          <a:r>
            <a:rPr lang="sl-SI" sz="1100" b="1" dirty="0"/>
            <a:t>Dejavnosti/ neposredni učinki</a:t>
          </a:r>
        </a:p>
        <a:p>
          <a:r>
            <a:rPr lang="sl-SI" sz="900" b="0" dirty="0"/>
            <a:t>Katere dejavnosti/neposredni učinki bodo vodili v spremembo?</a:t>
          </a:r>
        </a:p>
        <a:p>
          <a:r>
            <a:rPr lang="sl-SI" sz="900" b="0" dirty="0"/>
            <a:t>Katere ciljne skupine bodo zajete?</a:t>
          </a:r>
        </a:p>
      </dgm:t>
    </dgm:pt>
    <dgm:pt modelId="{A5F5478F-151B-4F2D-925A-5166ED576179}" type="parTrans" cxnId="{DD5B80B6-A6A4-4141-B7F8-6464CD7A483A}">
      <dgm:prSet/>
      <dgm:spPr/>
      <dgm:t>
        <a:bodyPr/>
        <a:lstStyle/>
        <a:p>
          <a:endParaRPr lang="sl-SI"/>
        </a:p>
      </dgm:t>
    </dgm:pt>
    <dgm:pt modelId="{331CD6AD-1F07-46E1-AD2D-616E2C00DAB5}" type="sibTrans" cxnId="{DD5B80B6-A6A4-4141-B7F8-6464CD7A483A}">
      <dgm:prSet/>
      <dgm:spPr/>
      <dgm:t>
        <a:bodyPr/>
        <a:lstStyle/>
        <a:p>
          <a:endParaRPr lang="sl-SI"/>
        </a:p>
      </dgm:t>
    </dgm:pt>
    <dgm:pt modelId="{6D618521-760B-40EA-A6A9-1FC821D04B6F}">
      <dgm:prSet phldrT="[besedilo]" custT="1"/>
      <dgm:spPr/>
      <dgm:t>
        <a:bodyPr/>
        <a:lstStyle/>
        <a:p>
          <a:r>
            <a:rPr lang="sl-SI" sz="1100" b="1"/>
            <a:t>Rezultati</a:t>
          </a:r>
        </a:p>
        <a:p>
          <a:r>
            <a:rPr lang="sl-SI" sz="900" b="0"/>
            <a:t>Kateri so rezultati projekta?</a:t>
          </a:r>
        </a:p>
        <a:p>
          <a:r>
            <a:rPr lang="sl-SI" sz="900" b="0"/>
            <a:t>Kako zagotoviti trajnost rezultatov?</a:t>
          </a:r>
        </a:p>
      </dgm:t>
    </dgm:pt>
    <dgm:pt modelId="{26DDD2FE-4335-4B80-86AF-1958C06456F7}" type="parTrans" cxnId="{A794C68B-DEB1-49E5-8B82-97E92E7128D0}">
      <dgm:prSet/>
      <dgm:spPr/>
      <dgm:t>
        <a:bodyPr/>
        <a:lstStyle/>
        <a:p>
          <a:endParaRPr lang="sl-SI"/>
        </a:p>
      </dgm:t>
    </dgm:pt>
    <dgm:pt modelId="{B2094EBA-2499-4180-93EB-CDC5F600A7C6}" type="sibTrans" cxnId="{A794C68B-DEB1-49E5-8B82-97E92E7128D0}">
      <dgm:prSet/>
      <dgm:spPr/>
      <dgm:t>
        <a:bodyPr/>
        <a:lstStyle/>
        <a:p>
          <a:endParaRPr lang="sl-SI"/>
        </a:p>
      </dgm:t>
    </dgm:pt>
    <dgm:pt modelId="{3FF35276-F8DF-44C2-8128-2F19AFFC1088}" type="pres">
      <dgm:prSet presAssocID="{68CBDB53-D6C3-487F-B7DF-DEC535AF531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EA79365-6B94-431B-A8FC-7EB183926EC0}" type="pres">
      <dgm:prSet presAssocID="{68CBDB53-D6C3-487F-B7DF-DEC535AF531A}" presName="arrow" presStyleLbl="bgShp" presStyleIdx="0" presStyleCnt="1" custScaleX="117849" custLinFactNeighborX="-1092"/>
      <dgm:spPr/>
    </dgm:pt>
    <dgm:pt modelId="{AFD1F525-CD6A-46AA-9946-EB0EBA5ABE8B}" type="pres">
      <dgm:prSet presAssocID="{68CBDB53-D6C3-487F-B7DF-DEC535AF531A}" presName="arrowDiagram5" presStyleCnt="0"/>
      <dgm:spPr/>
    </dgm:pt>
    <dgm:pt modelId="{FEB87C72-FEDA-4AD2-AA97-018FE99F496F}" type="pres">
      <dgm:prSet presAssocID="{872FB2CA-8C21-4722-A03D-A6075CFD90C4}" presName="bullet5a" presStyleLbl="node1" presStyleIdx="0" presStyleCnt="5" custLinFactX="-201375" custLinFactY="13949" custLinFactNeighborX="-300000" custLinFactNeighborY="100000"/>
      <dgm:spPr>
        <a:solidFill>
          <a:schemeClr val="accent1">
            <a:lumMod val="75000"/>
          </a:schemeClr>
        </a:solidFill>
      </dgm:spPr>
    </dgm:pt>
    <dgm:pt modelId="{09AF86B1-B4FE-4148-A40F-35FCB9034DB7}" type="pres">
      <dgm:prSet presAssocID="{872FB2CA-8C21-4722-A03D-A6075CFD90C4}" presName="textBox5a" presStyleLbl="revTx" presStyleIdx="0" presStyleCnt="5" custScaleX="152685" custLinFactNeighborX="-54704" custLinFactNeighborY="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8996957-161B-4227-A286-6C0EB8F8B8FD}" type="pres">
      <dgm:prSet presAssocID="{5A47665F-9282-4F2C-BA04-718F91304F50}" presName="bullet5b" presStyleLbl="node1" presStyleIdx="1" presStyleCnt="5" custLinFactX="-59460" custLinFactNeighborX="-100000" custLinFactNeighborY="29121"/>
      <dgm:spPr>
        <a:solidFill>
          <a:schemeClr val="accent6">
            <a:lumMod val="75000"/>
          </a:schemeClr>
        </a:solidFill>
      </dgm:spPr>
    </dgm:pt>
    <dgm:pt modelId="{01B61144-6D48-474D-95C6-7E73A68F00EC}" type="pres">
      <dgm:prSet presAssocID="{5A47665F-9282-4F2C-BA04-718F91304F50}" presName="textBox5b" presStyleLbl="revTx" presStyleIdx="1" presStyleCnt="5" custLinFactNeighborX="-16138" custLinFactNeighborY="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A58AAE2-98AD-4EF6-8FCE-EF71ACC8C20C}" type="pres">
      <dgm:prSet presAssocID="{BE32F9EE-4F20-4A21-A8D0-C5921BC76648}" presName="bullet5c" presStyleLbl="node1" presStyleIdx="2" presStyleCnt="5"/>
      <dgm:spPr/>
    </dgm:pt>
    <dgm:pt modelId="{E8A078E2-088B-40F0-A038-515DEF0A8B79}" type="pres">
      <dgm:prSet presAssocID="{BE32F9EE-4F20-4A21-A8D0-C5921BC76648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ADEFA67-2425-439D-AEC8-6EC38CDDC225}" type="pres">
      <dgm:prSet presAssocID="{51D18BB0-A5D7-4F4F-A762-3E99AF4A0DC3}" presName="bullet5d" presStyleLbl="node1" presStyleIdx="3" presStyleCnt="5" custLinFactNeighborX="25363" custLinFactNeighborY="-16908"/>
      <dgm:spPr>
        <a:solidFill>
          <a:srgbClr val="7030A0"/>
        </a:solidFill>
      </dgm:spPr>
    </dgm:pt>
    <dgm:pt modelId="{D7A73D0E-4E01-4EB1-B04C-C4B78C5F8533}" type="pres">
      <dgm:prSet presAssocID="{51D18BB0-A5D7-4F4F-A762-3E99AF4A0DC3}" presName="textBox5d" presStyleLbl="revTx" presStyleIdx="3" presStyleCnt="5" custLinFactNeighborX="18864" custLinFactNeighborY="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AAE57BD-AEFE-4388-A9A7-207ABFCF3E36}" type="pres">
      <dgm:prSet presAssocID="{6D618521-760B-40EA-A6A9-1FC821D04B6F}" presName="bullet5e" presStyleLbl="node1" presStyleIdx="4" presStyleCnt="5" custLinFactNeighborX="97756" custLinFactNeighborY="-33175"/>
      <dgm:spPr>
        <a:solidFill>
          <a:srgbClr val="C00000"/>
        </a:solidFill>
      </dgm:spPr>
    </dgm:pt>
    <dgm:pt modelId="{77905484-0D3B-4C21-85A2-BE064E66BDAA}" type="pres">
      <dgm:prSet presAssocID="{6D618521-760B-40EA-A6A9-1FC821D04B6F}" presName="textBox5e" presStyleLbl="revTx" presStyleIdx="4" presStyleCnt="5" custLinFactNeighborX="40623" custLinFactNeighborY="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BCE90E9-788C-4271-AB21-C75470E3E08C}" type="presOf" srcId="{6D618521-760B-40EA-A6A9-1FC821D04B6F}" destId="{77905484-0D3B-4C21-85A2-BE064E66BDAA}" srcOrd="0" destOrd="0" presId="urn:microsoft.com/office/officeart/2005/8/layout/arrow2"/>
    <dgm:cxn modelId="{5AA5011C-38A6-487E-AA38-75EFB62ED889}" type="presOf" srcId="{51D18BB0-A5D7-4F4F-A762-3E99AF4A0DC3}" destId="{D7A73D0E-4E01-4EB1-B04C-C4B78C5F8533}" srcOrd="0" destOrd="0" presId="urn:microsoft.com/office/officeart/2005/8/layout/arrow2"/>
    <dgm:cxn modelId="{65A4A9F3-C001-4EBF-8464-44A2EF1A94FA}" srcId="{68CBDB53-D6C3-487F-B7DF-DEC535AF531A}" destId="{5A47665F-9282-4F2C-BA04-718F91304F50}" srcOrd="1" destOrd="0" parTransId="{1BEDE15B-B405-4FBD-84A9-95F390238FB7}" sibTransId="{C14EA82B-D049-4AAA-BDD9-28A523F18333}"/>
    <dgm:cxn modelId="{4BD1E91C-FA0D-4B44-8B7B-3CB79F83299E}" type="presOf" srcId="{BE32F9EE-4F20-4A21-A8D0-C5921BC76648}" destId="{E8A078E2-088B-40F0-A038-515DEF0A8B79}" srcOrd="0" destOrd="0" presId="urn:microsoft.com/office/officeart/2005/8/layout/arrow2"/>
    <dgm:cxn modelId="{DA77C37F-1D47-4300-8309-B50470075D57}" srcId="{68CBDB53-D6C3-487F-B7DF-DEC535AF531A}" destId="{872FB2CA-8C21-4722-A03D-A6075CFD90C4}" srcOrd="0" destOrd="0" parTransId="{C47AB7CB-DA05-411D-840E-B5EADCE60965}" sibTransId="{66BC3089-D225-438A-9EC4-C74B569D12C9}"/>
    <dgm:cxn modelId="{E0B3874D-3D16-4836-9EA9-2B31F4F1528E}" type="presOf" srcId="{5A47665F-9282-4F2C-BA04-718F91304F50}" destId="{01B61144-6D48-474D-95C6-7E73A68F00EC}" srcOrd="0" destOrd="0" presId="urn:microsoft.com/office/officeart/2005/8/layout/arrow2"/>
    <dgm:cxn modelId="{E24C3C37-B8D0-4A0A-B7AF-19285492241E}" srcId="{68CBDB53-D6C3-487F-B7DF-DEC535AF531A}" destId="{BE32F9EE-4F20-4A21-A8D0-C5921BC76648}" srcOrd="2" destOrd="0" parTransId="{B27D125A-4D43-4CAC-9AA5-D91CC7B755C9}" sibTransId="{6A9DFE83-1B67-4E49-8F9D-06BC633725D7}"/>
    <dgm:cxn modelId="{DD5B80B6-A6A4-4141-B7F8-6464CD7A483A}" srcId="{68CBDB53-D6C3-487F-B7DF-DEC535AF531A}" destId="{51D18BB0-A5D7-4F4F-A762-3E99AF4A0DC3}" srcOrd="3" destOrd="0" parTransId="{A5F5478F-151B-4F2D-925A-5166ED576179}" sibTransId="{331CD6AD-1F07-46E1-AD2D-616E2C00DAB5}"/>
    <dgm:cxn modelId="{A794C68B-DEB1-49E5-8B82-97E92E7128D0}" srcId="{68CBDB53-D6C3-487F-B7DF-DEC535AF531A}" destId="{6D618521-760B-40EA-A6A9-1FC821D04B6F}" srcOrd="4" destOrd="0" parTransId="{26DDD2FE-4335-4B80-86AF-1958C06456F7}" sibTransId="{B2094EBA-2499-4180-93EB-CDC5F600A7C6}"/>
    <dgm:cxn modelId="{9098DFA4-7E67-42E9-9BA4-94E3A8929F93}" type="presOf" srcId="{68CBDB53-D6C3-487F-B7DF-DEC535AF531A}" destId="{3FF35276-F8DF-44C2-8128-2F19AFFC1088}" srcOrd="0" destOrd="0" presId="urn:microsoft.com/office/officeart/2005/8/layout/arrow2"/>
    <dgm:cxn modelId="{3B390E35-1D68-40E0-AF1D-D810CB5D8E11}" type="presOf" srcId="{872FB2CA-8C21-4722-A03D-A6075CFD90C4}" destId="{09AF86B1-B4FE-4148-A40F-35FCB9034DB7}" srcOrd="0" destOrd="0" presId="urn:microsoft.com/office/officeart/2005/8/layout/arrow2"/>
    <dgm:cxn modelId="{4BC0FD4D-AEBD-4334-8506-B6FE7B9FAFA0}" srcId="{68CBDB53-D6C3-487F-B7DF-DEC535AF531A}" destId="{EED210A1-2D8E-4D0D-BD59-48F281F490DA}" srcOrd="5" destOrd="0" parTransId="{938EF29F-69C7-454C-AA4D-D54225491F11}" sibTransId="{692E066D-7A96-45C1-A8DC-DB14B9F34503}"/>
    <dgm:cxn modelId="{41D3000B-8AD1-4ECD-AA88-9A31A915E2AA}" type="presParOf" srcId="{3FF35276-F8DF-44C2-8128-2F19AFFC1088}" destId="{7EA79365-6B94-431B-A8FC-7EB183926EC0}" srcOrd="0" destOrd="0" presId="urn:microsoft.com/office/officeart/2005/8/layout/arrow2"/>
    <dgm:cxn modelId="{2F103654-FBA3-4FFF-8622-ECBD416D7CCE}" type="presParOf" srcId="{3FF35276-F8DF-44C2-8128-2F19AFFC1088}" destId="{AFD1F525-CD6A-46AA-9946-EB0EBA5ABE8B}" srcOrd="1" destOrd="0" presId="urn:microsoft.com/office/officeart/2005/8/layout/arrow2"/>
    <dgm:cxn modelId="{8CB20925-EA17-4C1B-B661-006488DBD0D8}" type="presParOf" srcId="{AFD1F525-CD6A-46AA-9946-EB0EBA5ABE8B}" destId="{FEB87C72-FEDA-4AD2-AA97-018FE99F496F}" srcOrd="0" destOrd="0" presId="urn:microsoft.com/office/officeart/2005/8/layout/arrow2"/>
    <dgm:cxn modelId="{46783E20-DAE6-49C0-9D90-4C89D370938D}" type="presParOf" srcId="{AFD1F525-CD6A-46AA-9946-EB0EBA5ABE8B}" destId="{09AF86B1-B4FE-4148-A40F-35FCB9034DB7}" srcOrd="1" destOrd="0" presId="urn:microsoft.com/office/officeart/2005/8/layout/arrow2"/>
    <dgm:cxn modelId="{88BCE8F1-D3E7-4383-A257-60248C23D0B5}" type="presParOf" srcId="{AFD1F525-CD6A-46AA-9946-EB0EBA5ABE8B}" destId="{28996957-161B-4227-A286-6C0EB8F8B8FD}" srcOrd="2" destOrd="0" presId="urn:microsoft.com/office/officeart/2005/8/layout/arrow2"/>
    <dgm:cxn modelId="{1268D71E-BC55-4501-A24E-60C2707D2623}" type="presParOf" srcId="{AFD1F525-CD6A-46AA-9946-EB0EBA5ABE8B}" destId="{01B61144-6D48-474D-95C6-7E73A68F00EC}" srcOrd="3" destOrd="0" presId="urn:microsoft.com/office/officeart/2005/8/layout/arrow2"/>
    <dgm:cxn modelId="{7F87A748-CDD6-45F1-A701-498B8120B484}" type="presParOf" srcId="{AFD1F525-CD6A-46AA-9946-EB0EBA5ABE8B}" destId="{3A58AAE2-98AD-4EF6-8FCE-EF71ACC8C20C}" srcOrd="4" destOrd="0" presId="urn:microsoft.com/office/officeart/2005/8/layout/arrow2"/>
    <dgm:cxn modelId="{A72241C4-A95B-4A69-8797-004DA6FD03B0}" type="presParOf" srcId="{AFD1F525-CD6A-46AA-9946-EB0EBA5ABE8B}" destId="{E8A078E2-088B-40F0-A038-515DEF0A8B79}" srcOrd="5" destOrd="0" presId="urn:microsoft.com/office/officeart/2005/8/layout/arrow2"/>
    <dgm:cxn modelId="{76810DD5-C56B-4FE4-9216-1F83A1E9016F}" type="presParOf" srcId="{AFD1F525-CD6A-46AA-9946-EB0EBA5ABE8B}" destId="{6ADEFA67-2425-439D-AEC8-6EC38CDDC225}" srcOrd="6" destOrd="0" presId="urn:microsoft.com/office/officeart/2005/8/layout/arrow2"/>
    <dgm:cxn modelId="{FFB559DE-B492-4E6B-9B39-6F51F770791B}" type="presParOf" srcId="{AFD1F525-CD6A-46AA-9946-EB0EBA5ABE8B}" destId="{D7A73D0E-4E01-4EB1-B04C-C4B78C5F8533}" srcOrd="7" destOrd="0" presId="urn:microsoft.com/office/officeart/2005/8/layout/arrow2"/>
    <dgm:cxn modelId="{9E56F64A-9233-4954-B223-12F1AF22DC93}" type="presParOf" srcId="{AFD1F525-CD6A-46AA-9946-EB0EBA5ABE8B}" destId="{EAAE57BD-AEFE-4388-A9A7-207ABFCF3E36}" srcOrd="8" destOrd="0" presId="urn:microsoft.com/office/officeart/2005/8/layout/arrow2"/>
    <dgm:cxn modelId="{1D8522E7-5FEB-4782-8E48-A9A1C9F4C66C}" type="presParOf" srcId="{AFD1F525-CD6A-46AA-9946-EB0EBA5ABE8B}" destId="{77905484-0D3B-4C21-85A2-BE064E66BDA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02B95-6165-ED4C-AE49-906C8014841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2E784-3EAB-D843-BB12-A0DA5D5B4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3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C2D7F-B096-EB4F-875C-0C35828393CD}" type="datetimeFigureOut">
              <a:rPr lang="de-DE" smtClean="0"/>
              <a:t>23.02.2016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62952-2636-5A41-9FA9-37E79589519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2916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62952-2636-5A41-9FA9-37E79589519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32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589" y="1864132"/>
            <a:ext cx="6547330" cy="1102519"/>
          </a:xfrm>
        </p:spPr>
        <p:txBody>
          <a:bodyPr>
            <a:normAutofit/>
          </a:bodyPr>
          <a:lstStyle>
            <a:lvl1pPr algn="r"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589" y="2966651"/>
            <a:ext cx="6547330" cy="131445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8649"/>
            <a:ext cx="2057400" cy="32372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8649"/>
            <a:ext cx="6019800" cy="360597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30794" y="4694306"/>
            <a:ext cx="249474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583896" y="361158"/>
            <a:ext cx="3087536" cy="37596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Thema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9178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6664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22823"/>
            <a:ext cx="4038600" cy="23719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22823"/>
            <a:ext cx="4038600" cy="23719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23151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50737"/>
            <a:ext cx="4040188" cy="21935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50983"/>
            <a:ext cx="4041775" cy="21935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6734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49325"/>
            <a:ext cx="5111750" cy="36452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450"/>
            <a:ext cx="3008313" cy="23081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79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85208"/>
            <a:ext cx="8229600" cy="263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69509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30794" y="4694306"/>
            <a:ext cx="249474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Open San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Open San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Open San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Open San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240" y="631196"/>
            <a:ext cx="3170195" cy="44504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313065" y="1614791"/>
            <a:ext cx="7422204" cy="2504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altLang="sl-SI" sz="4600" b="1" dirty="0" smtClean="0">
                <a:solidFill>
                  <a:schemeClr val="tx1"/>
                </a:solidFill>
              </a:rPr>
              <a:t>JAVNI RAZPIS / </a:t>
            </a:r>
            <a:r>
              <a:rPr lang="sl-SI" altLang="sl-SI" sz="4600" b="1" dirty="0" smtClean="0">
                <a:solidFill>
                  <a:srgbClr val="0070C0"/>
                </a:solidFill>
              </a:rPr>
              <a:t>JAVNI POZIV</a:t>
            </a:r>
            <a:endParaRPr lang="sl-SI" altLang="sl-SI" dirty="0" smtClean="0">
              <a:solidFill>
                <a:srgbClr val="0070C0"/>
              </a:solidFill>
            </a:endParaRPr>
          </a:p>
          <a:p>
            <a:endParaRPr lang="sl-SI" altLang="sl-SI" dirty="0" smtClean="0">
              <a:solidFill>
                <a:srgbClr val="00417D"/>
              </a:solidFill>
            </a:endParaRPr>
          </a:p>
          <a:p>
            <a:r>
              <a:rPr lang="sl-SI" altLang="sl-SI" sz="2200" dirty="0" smtClean="0">
                <a:solidFill>
                  <a:schemeClr val="tx1"/>
                </a:solidFill>
              </a:rPr>
              <a:t>Program sodelovanja </a:t>
            </a:r>
            <a:r>
              <a:rPr lang="sl-SI" altLang="sl-SI" sz="2200" dirty="0" smtClean="0">
                <a:solidFill>
                  <a:schemeClr val="tx1"/>
                </a:solidFill>
              </a:rPr>
              <a:t>I</a:t>
            </a:r>
            <a:r>
              <a:rPr lang="de-DE" altLang="sl-SI" sz="2200" dirty="0" err="1" smtClean="0">
                <a:solidFill>
                  <a:schemeClr val="tx1"/>
                </a:solidFill>
              </a:rPr>
              <a:t>nterreg</a:t>
            </a:r>
            <a:r>
              <a:rPr lang="sl-SI" altLang="sl-SI" sz="2200" dirty="0" smtClean="0">
                <a:solidFill>
                  <a:schemeClr val="tx1"/>
                </a:solidFill>
              </a:rPr>
              <a:t> V-A Slovenija-Hrvaška </a:t>
            </a:r>
            <a:r>
              <a:rPr lang="sl-SI" altLang="sl-SI" sz="2200" smtClean="0">
                <a:solidFill>
                  <a:schemeClr val="tx1"/>
                </a:solidFill>
              </a:rPr>
              <a:t>2014-2020 </a:t>
            </a:r>
          </a:p>
          <a:p>
            <a:r>
              <a:rPr lang="sl-SI" altLang="sl-SI" sz="2200" smtClean="0">
                <a:solidFill>
                  <a:srgbClr val="0070C0"/>
                </a:solidFill>
              </a:rPr>
              <a:t>Program </a:t>
            </a:r>
            <a:r>
              <a:rPr lang="sl-SI" altLang="sl-SI" sz="2200" dirty="0" err="1" smtClean="0">
                <a:solidFill>
                  <a:srgbClr val="0070C0"/>
                </a:solidFill>
              </a:rPr>
              <a:t>suradnje</a:t>
            </a:r>
            <a:r>
              <a:rPr lang="sl-SI" altLang="sl-SI" sz="2200" dirty="0" smtClean="0">
                <a:solidFill>
                  <a:srgbClr val="0070C0"/>
                </a:solidFill>
              </a:rPr>
              <a:t> </a:t>
            </a:r>
            <a:r>
              <a:rPr lang="sl-SI" altLang="sl-SI" sz="2200" dirty="0" smtClean="0">
                <a:solidFill>
                  <a:srgbClr val="0070C0"/>
                </a:solidFill>
              </a:rPr>
              <a:t>I</a:t>
            </a:r>
            <a:r>
              <a:rPr lang="de-DE" altLang="sl-SI" sz="2200" dirty="0" err="1" smtClean="0">
                <a:solidFill>
                  <a:srgbClr val="0070C0"/>
                </a:solidFill>
              </a:rPr>
              <a:t>nterreg</a:t>
            </a:r>
            <a:r>
              <a:rPr lang="sl-SI" altLang="sl-SI" sz="2200" dirty="0" smtClean="0">
                <a:solidFill>
                  <a:srgbClr val="0070C0"/>
                </a:solidFill>
              </a:rPr>
              <a:t> V-A Slovenija-</a:t>
            </a:r>
            <a:r>
              <a:rPr lang="sl-SI" altLang="sl-SI" sz="2200" dirty="0" err="1" smtClean="0">
                <a:solidFill>
                  <a:srgbClr val="0070C0"/>
                </a:solidFill>
              </a:rPr>
              <a:t>Hrvatska</a:t>
            </a:r>
            <a:r>
              <a:rPr lang="sl-SI" altLang="sl-SI" sz="2200" dirty="0" smtClean="0">
                <a:solidFill>
                  <a:srgbClr val="0070C0"/>
                </a:solidFill>
              </a:rPr>
              <a:t> 2014-2020</a:t>
            </a:r>
          </a:p>
          <a:p>
            <a:endParaRPr lang="sl-SI" altLang="sl-SI" dirty="0" smtClean="0">
              <a:solidFill>
                <a:srgbClr val="0070C0"/>
              </a:solidFill>
            </a:endParaRPr>
          </a:p>
          <a:p>
            <a:endParaRPr lang="sl-SI" dirty="0" smtClean="0">
              <a:solidFill>
                <a:schemeClr val="tx1"/>
              </a:solidFill>
            </a:endParaRPr>
          </a:p>
          <a:p>
            <a:r>
              <a:rPr lang="sl-SI" altLang="sl-SI" sz="2200" i="1" dirty="0" smtClean="0">
                <a:solidFill>
                  <a:schemeClr val="tx1"/>
                </a:solidFill>
              </a:rPr>
              <a:t>Tadej Baškovič, vodja Skupnega sekretariata </a:t>
            </a:r>
            <a:r>
              <a:rPr lang="sl-SI" altLang="sl-SI" sz="2200" i="1" dirty="0" err="1" smtClean="0">
                <a:solidFill>
                  <a:schemeClr val="tx1"/>
                </a:solidFill>
              </a:rPr>
              <a:t>Interreg</a:t>
            </a:r>
            <a:r>
              <a:rPr lang="sl-SI" altLang="sl-SI" sz="2200" i="1" dirty="0" smtClean="0">
                <a:solidFill>
                  <a:schemeClr val="tx1"/>
                </a:solidFill>
              </a:rPr>
              <a:t> SI-HR </a:t>
            </a:r>
            <a:endParaRPr lang="sl-SI" altLang="sl-SI" sz="2200" i="1" dirty="0">
              <a:solidFill>
                <a:srgbClr val="0070C0"/>
              </a:solidFill>
            </a:endParaRPr>
          </a:p>
          <a:p>
            <a:r>
              <a:rPr lang="sl-SI" altLang="sl-SI" sz="2200" i="1" dirty="0" smtClean="0">
                <a:solidFill>
                  <a:srgbClr val="0070C0"/>
                </a:solidFill>
              </a:rPr>
              <a:t>voditelj </a:t>
            </a:r>
            <a:r>
              <a:rPr lang="sl-SI" altLang="sl-SI" sz="2200" i="1" dirty="0" err="1" smtClean="0">
                <a:solidFill>
                  <a:srgbClr val="0070C0"/>
                </a:solidFill>
              </a:rPr>
              <a:t>Zajedničkog</a:t>
            </a:r>
            <a:r>
              <a:rPr lang="sl-SI" altLang="sl-SI" sz="2200" i="1" dirty="0" smtClean="0">
                <a:solidFill>
                  <a:srgbClr val="0070C0"/>
                </a:solidFill>
              </a:rPr>
              <a:t> tajništva </a:t>
            </a:r>
            <a:r>
              <a:rPr lang="sl-SI" altLang="sl-SI" sz="2200" i="1" dirty="0" err="1" smtClean="0">
                <a:solidFill>
                  <a:srgbClr val="0070C0"/>
                </a:solidFill>
              </a:rPr>
              <a:t>Interreg</a:t>
            </a:r>
            <a:r>
              <a:rPr lang="sl-SI" altLang="sl-SI" sz="2200" i="1" dirty="0" smtClean="0">
                <a:solidFill>
                  <a:srgbClr val="0070C0"/>
                </a:solidFill>
              </a:rPr>
              <a:t> SI-HR</a:t>
            </a:r>
          </a:p>
          <a:p>
            <a:endParaRPr lang="sl-SI" sz="1400" i="1" dirty="0">
              <a:solidFill>
                <a:srgbClr val="00B050"/>
              </a:solidFill>
            </a:endParaRPr>
          </a:p>
          <a:p>
            <a:endParaRPr lang="de-DE" sz="1500" i="1" dirty="0" smtClean="0">
              <a:solidFill>
                <a:prstClr val="black">
                  <a:tint val="75000"/>
                </a:prstClr>
              </a:solidFill>
            </a:endParaRPr>
          </a:p>
          <a:p>
            <a:endParaRPr lang="en-US" dirty="0"/>
          </a:p>
        </p:txBody>
      </p:sp>
      <p:sp>
        <p:nvSpPr>
          <p:cNvPr id="5" name="Označba mesta vsebine 5"/>
          <p:cNvSpPr txBox="1">
            <a:spLocks/>
          </p:cNvSpPr>
          <p:nvPr/>
        </p:nvSpPr>
        <p:spPr bwMode="auto">
          <a:xfrm>
            <a:off x="3879669" y="4485848"/>
            <a:ext cx="4088674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sl-SI" altLang="sl-SI" sz="1200" dirty="0" smtClean="0">
                <a:solidFill>
                  <a:schemeClr val="bg1"/>
                </a:solidFill>
              </a:rPr>
              <a:t>17.2.2016, Rogaška Slatina / 22.2.2016,  Opatija</a:t>
            </a:r>
            <a:endParaRPr lang="sl-SI" altLang="sl-SI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Ograda vsebine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Naslov 1"/>
          <p:cNvSpPr>
            <a:spLocks noGrp="1"/>
          </p:cNvSpPr>
          <p:nvPr>
            <p:ph idx="1"/>
          </p:nvPr>
        </p:nvSpPr>
        <p:spPr>
          <a:xfrm rot="20212727">
            <a:off x="206405" y="1942451"/>
            <a:ext cx="3765665" cy="558981"/>
          </a:xfrm>
        </p:spPr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sl-SI" sz="1800" dirty="0" smtClean="0"/>
              <a:t>PRIPRAVA PROJEKTA /</a:t>
            </a:r>
            <a:r>
              <a:rPr lang="sl-SI" sz="1800" dirty="0" smtClean="0">
                <a:solidFill>
                  <a:srgbClr val="0070C0"/>
                </a:solidFill>
              </a:rPr>
              <a:t> PRIPREMA PROJEKTA</a:t>
            </a:r>
            <a:endParaRPr lang="sl-SI" sz="1800" dirty="0">
              <a:solidFill>
                <a:srgbClr val="0070C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932622" y="1032192"/>
          <a:ext cx="5278755" cy="3079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uščica gor 17"/>
          <p:cNvSpPr>
            <a:spLocks noChangeArrowheads="1"/>
          </p:cNvSpPr>
          <p:nvPr/>
        </p:nvSpPr>
        <p:spPr bwMode="auto">
          <a:xfrm>
            <a:off x="3930583" y="1778372"/>
            <a:ext cx="307975" cy="1938337"/>
          </a:xfrm>
          <a:prstGeom prst="upArrow">
            <a:avLst>
              <a:gd name="adj1" fmla="val 50000"/>
              <a:gd name="adj2" fmla="val 49855"/>
            </a:avLst>
          </a:prstGeom>
          <a:solidFill>
            <a:srgbClr val="FFFF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 rot="-5400000">
            <a:off x="5620341" y="2261800"/>
            <a:ext cx="18843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altLang="sl-SI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Skupni razvoj projekta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vzgor ukrivljena puščica 16"/>
          <p:cNvSpPr>
            <a:spLocks noChangeArrowheads="1"/>
          </p:cNvSpPr>
          <p:nvPr/>
        </p:nvSpPr>
        <p:spPr bwMode="auto">
          <a:xfrm rot="-5400000">
            <a:off x="5645309" y="2150640"/>
            <a:ext cx="2366962" cy="765175"/>
          </a:xfrm>
          <a:prstGeom prst="curvedUpArrow">
            <a:avLst>
              <a:gd name="adj1" fmla="val 24962"/>
              <a:gd name="adj2" fmla="val 49909"/>
              <a:gd name="adj3" fmla="val 25000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1" name="Polje z besedilom 2"/>
          <p:cNvSpPr txBox="1">
            <a:spLocks noChangeArrowheads="1"/>
          </p:cNvSpPr>
          <p:nvPr/>
        </p:nvSpPr>
        <p:spPr bwMode="auto">
          <a:xfrm>
            <a:off x="3418343" y="3809682"/>
            <a:ext cx="19843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altLang="sl-SI" sz="1400" b="1" i="0" u="none" strike="noStrike" cap="none" normalizeH="0" baseline="0" dirty="0" smtClean="0">
                <a:ln>
                  <a:noFill/>
                </a:ln>
                <a:solidFill>
                  <a:srgbClr val="70AD47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sl-SI" altLang="sl-SI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PROJEKTNA ZAMISEL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2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Ograda vsebine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75097" y="737120"/>
            <a:ext cx="8229600" cy="857250"/>
          </a:xfrm>
        </p:spPr>
        <p:txBody>
          <a:bodyPr>
            <a:normAutofit/>
          </a:bodyPr>
          <a:lstStyle/>
          <a:p>
            <a:r>
              <a:rPr lang="sl-SI" sz="1600" dirty="0" smtClean="0"/>
              <a:t>PROJEKTNA LOGIKA INTERVENIRANJA / </a:t>
            </a:r>
            <a:r>
              <a:rPr lang="sl-SI" sz="1600" dirty="0" smtClean="0">
                <a:solidFill>
                  <a:srgbClr val="0070C0"/>
                </a:solidFill>
              </a:rPr>
              <a:t>PROJEKTNA LOGIKA INTERVENCIJE</a:t>
            </a:r>
            <a:endParaRPr lang="sl-SI" sz="1600" dirty="0">
              <a:solidFill>
                <a:srgbClr val="0070C0"/>
              </a:solidFill>
            </a:endParaRPr>
          </a:p>
        </p:txBody>
      </p:sp>
      <p:graphicFrame>
        <p:nvGraphicFramePr>
          <p:cNvPr id="9" name="Ograda vsebin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095536"/>
              </p:ext>
            </p:extLst>
          </p:nvPr>
        </p:nvGraphicFramePr>
        <p:xfrm>
          <a:off x="457200" y="1356583"/>
          <a:ext cx="8229600" cy="2319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vzgor ukrivljena puščica 193"/>
          <p:cNvSpPr>
            <a:spLocks/>
          </p:cNvSpPr>
          <p:nvPr/>
        </p:nvSpPr>
        <p:spPr bwMode="auto">
          <a:xfrm>
            <a:off x="1462838" y="3921450"/>
            <a:ext cx="6645995" cy="731794"/>
          </a:xfrm>
          <a:prstGeom prst="curvedUpArrow">
            <a:avLst>
              <a:gd name="adj1" fmla="val 25041"/>
              <a:gd name="adj2" fmla="val 49990"/>
              <a:gd name="adj3" fmla="val 25000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" name="Polje z besedilom 391"/>
          <p:cNvSpPr txBox="1">
            <a:spLocks noChangeArrowheads="1"/>
          </p:cNvSpPr>
          <p:nvPr/>
        </p:nvSpPr>
        <p:spPr bwMode="auto">
          <a:xfrm>
            <a:off x="364131" y="3047637"/>
            <a:ext cx="1966913" cy="6965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ts val="1000"/>
              </a:spcAft>
            </a:pPr>
            <a:r>
              <a:rPr kumimoji="0" lang="sl-SI" altLang="sl-SI" sz="1100" b="1" i="0" u="none" strike="noStrike" cap="none" normalizeH="0" baseline="0" noProof="1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Katero spremembo potrebuje programsko območje?</a:t>
            </a:r>
            <a:r>
              <a:rPr lang="pl-PL" altLang="sl-SI" sz="1100" b="1" noProof="1">
                <a:latin typeface="Calibri" pitchFamily="34" charset="0"/>
                <a:cs typeface="Arial" pitchFamily="34" charset="0"/>
              </a:rPr>
              <a:t> </a:t>
            </a:r>
            <a:r>
              <a:rPr lang="pl-PL" altLang="sl-SI" sz="1100" b="1" noProof="1" smtClean="0">
                <a:latin typeface="Calibri" pitchFamily="34" charset="0"/>
                <a:cs typeface="Arial" pitchFamily="34" charset="0"/>
              </a:rPr>
              <a:t>/ </a:t>
            </a:r>
            <a:r>
              <a:rPr lang="pl-PL" altLang="sl-SI" sz="1100" b="1" noProof="1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Kakva </a:t>
            </a:r>
            <a:r>
              <a:rPr lang="pl-PL" altLang="sl-SI" sz="1100" b="1" noProof="1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je promjena potrebna u programskom području?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olje z besedilom 239"/>
          <p:cNvSpPr txBox="1">
            <a:spLocks noChangeArrowheads="1"/>
          </p:cNvSpPr>
          <p:nvPr/>
        </p:nvSpPr>
        <p:spPr bwMode="auto">
          <a:xfrm>
            <a:off x="7003916" y="2967698"/>
            <a:ext cx="1945532" cy="856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ts val="1000"/>
              </a:spcAft>
            </a:pPr>
            <a:r>
              <a:rPr kumimoji="0" lang="sl-SI" altLang="sl-SI" sz="11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Kako rezultati projekta vodijo v potrebno spremembo? </a:t>
            </a:r>
            <a:r>
              <a:rPr lang="sl-SI" altLang="sl-SI" sz="1100" b="1" dirty="0">
                <a:latin typeface="Calibri" pitchFamily="34" charset="0"/>
                <a:cs typeface="Arial" pitchFamily="34" charset="0"/>
              </a:rPr>
              <a:t>/ </a:t>
            </a:r>
            <a:r>
              <a:rPr lang="sl-SI" altLang="sl-SI" sz="1100" b="1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Kako projektni rezultati vode potrebnim </a:t>
            </a:r>
            <a:r>
              <a:rPr lang="sl-SI" altLang="sl-SI" sz="1100" b="1" dirty="0" err="1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promjenama</a:t>
            </a:r>
            <a:r>
              <a:rPr lang="sl-SI" altLang="sl-SI" sz="1100" b="1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?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06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12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Ograda vsebine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idx="1"/>
          </p:nvPr>
        </p:nvSpPr>
        <p:spPr>
          <a:xfrm>
            <a:off x="313139" y="1312778"/>
            <a:ext cx="3093526" cy="1535685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sl-SI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l-SI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6c) Ohranjanje</a:t>
            </a:r>
            <a:r>
              <a:rPr lang="sl-SI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varstvo, promocija ter razvijanje naravne in kulturne dediščine / </a:t>
            </a:r>
            <a:r>
              <a:rPr lang="sl-SI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Očuvanje, </a:t>
            </a:r>
            <a:r>
              <a:rPr lang="sl-SI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zaštita</a:t>
            </a:r>
            <a:r>
              <a:rPr lang="sl-SI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l-SI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promidžba</a:t>
            </a:r>
            <a:r>
              <a:rPr lang="sl-SI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razvoj </a:t>
            </a:r>
            <a:r>
              <a:rPr lang="sl-SI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prirodne</a:t>
            </a:r>
            <a:r>
              <a:rPr lang="sl-SI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kulturne </a:t>
            </a:r>
            <a:r>
              <a:rPr lang="sl-SI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baštine</a:t>
            </a:r>
            <a:endParaRPr lang="sl-SI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lipsa 6"/>
          <p:cNvSpPr/>
          <p:nvPr/>
        </p:nvSpPr>
        <p:spPr>
          <a:xfrm>
            <a:off x="4907383" y="1235835"/>
            <a:ext cx="3117712" cy="1612628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 čezmejnih turističnih proizvodov in </a:t>
            </a:r>
            <a:r>
              <a:rPr lang="sl-SI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destinacij</a:t>
            </a:r>
            <a:r>
              <a:rPr lang="sl-SI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podlagi kulturne in naravne dediščine / </a:t>
            </a:r>
            <a:r>
              <a:rPr lang="sl-SI" sz="1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 </a:t>
            </a:r>
            <a:r>
              <a:rPr lang="sl-SI" sz="1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prekograničnih</a:t>
            </a:r>
            <a:r>
              <a:rPr lang="sl-SI" sz="1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turističkih</a:t>
            </a:r>
            <a:r>
              <a:rPr lang="sl-SI" sz="1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proizvoda i </a:t>
            </a:r>
            <a:r>
              <a:rPr lang="sl-SI" sz="1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destinacija</a:t>
            </a:r>
            <a:r>
              <a:rPr lang="sl-SI" sz="1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osnovi kulturne i </a:t>
            </a:r>
            <a:r>
              <a:rPr lang="sl-SI" sz="1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prirodne</a:t>
            </a:r>
            <a:r>
              <a:rPr lang="sl-SI" sz="1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baštine</a:t>
            </a:r>
            <a:endParaRPr lang="sl-SI" sz="12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lipsa 8"/>
          <p:cNvSpPr/>
          <p:nvPr/>
        </p:nvSpPr>
        <p:spPr>
          <a:xfrm>
            <a:off x="4914611" y="3449223"/>
            <a:ext cx="3188819" cy="1429939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 smtClean="0"/>
              <a:t>Razvoj novih ali izboljšanih čezmejnih proizvodov ali </a:t>
            </a:r>
            <a:r>
              <a:rPr lang="sl-SI" sz="1100" dirty="0" err="1" smtClean="0"/>
              <a:t>destinacij</a:t>
            </a:r>
            <a:r>
              <a:rPr lang="sl-SI" sz="1100" dirty="0" smtClean="0"/>
              <a:t>, ki vključujejo naravno in kulturno dediščino </a:t>
            </a:r>
            <a:r>
              <a:rPr lang="sl-SI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hr-HR" sz="1100" dirty="0">
                <a:solidFill>
                  <a:schemeClr val="tx2"/>
                </a:solidFill>
              </a:rPr>
              <a:t>Novi ili poboljšani prekogranični proizvodi </a:t>
            </a:r>
            <a:r>
              <a:rPr lang="hr-HR" sz="1100" dirty="0" smtClean="0">
                <a:solidFill>
                  <a:schemeClr val="tx2"/>
                </a:solidFill>
              </a:rPr>
              <a:t>ili </a:t>
            </a:r>
            <a:r>
              <a:rPr lang="hr-HR" sz="1100" dirty="0">
                <a:solidFill>
                  <a:schemeClr val="tx2"/>
                </a:solidFill>
              </a:rPr>
              <a:t>destinacije </a:t>
            </a:r>
            <a:r>
              <a:rPr lang="hr-HR" sz="1100" dirty="0" smtClean="0">
                <a:solidFill>
                  <a:schemeClr val="tx2"/>
                </a:solidFill>
              </a:rPr>
              <a:t>koji uključuju prirodnu i kulturnu baštinu</a:t>
            </a:r>
            <a:endParaRPr lang="sl-SI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ipsa 9"/>
          <p:cNvSpPr/>
          <p:nvPr/>
        </p:nvSpPr>
        <p:spPr>
          <a:xfrm>
            <a:off x="219459" y="3403651"/>
            <a:ext cx="3187206" cy="1521081"/>
          </a:xfrm>
          <a:prstGeom prst="ellipse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Povečano število obiskovalcev </a:t>
            </a:r>
            <a:r>
              <a:rPr lang="sl-SI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območij kulturne in naravne dediščine v programskem območju </a:t>
            </a:r>
            <a:r>
              <a:rPr lang="sl-SI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sl-SI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Povečan </a:t>
            </a:r>
            <a:r>
              <a:rPr lang="sl-SI" sz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broj</a:t>
            </a:r>
            <a:r>
              <a:rPr lang="sl-SI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posjetitelja</a:t>
            </a:r>
            <a:r>
              <a:rPr lang="sl-SI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lokacija kulturne i </a:t>
            </a:r>
            <a:r>
              <a:rPr lang="sl-SI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prirodne</a:t>
            </a:r>
            <a:r>
              <a:rPr lang="sl-SI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baštine</a:t>
            </a:r>
            <a:r>
              <a:rPr lang="sl-SI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sl-SI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programskom</a:t>
            </a:r>
            <a:r>
              <a:rPr lang="sl-SI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području</a:t>
            </a:r>
            <a:r>
              <a:rPr lang="sl-SI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551232" y="789559"/>
            <a:ext cx="25810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Prednostna naložba programa /</a:t>
            </a:r>
            <a:r>
              <a:rPr lang="sl-SI" sz="1400" b="1" dirty="0" smtClean="0">
                <a:solidFill>
                  <a:srgbClr val="0070C0"/>
                </a:solidFill>
              </a:rPr>
              <a:t>Investicijski prioritet programa</a:t>
            </a:r>
            <a:endParaRPr lang="sl-SI" sz="1400" b="1" dirty="0">
              <a:solidFill>
                <a:srgbClr val="0070C0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5081305" y="928057"/>
            <a:ext cx="24473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Tip aktivnosti / </a:t>
            </a:r>
            <a:r>
              <a:rPr lang="sl-SI" sz="1400" b="1" dirty="0" smtClean="0">
                <a:solidFill>
                  <a:srgbClr val="0070C0"/>
                </a:solidFill>
              </a:rPr>
              <a:t>Tip aktivnosti</a:t>
            </a:r>
            <a:endParaRPr lang="sl-SI" sz="1400" b="1" dirty="0">
              <a:solidFill>
                <a:srgbClr val="0070C0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5081305" y="2841950"/>
            <a:ext cx="285543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Programski kazalnik neposrednega učinka / </a:t>
            </a:r>
            <a:r>
              <a:rPr lang="sl-SI" sz="1400" b="1" dirty="0" smtClean="0">
                <a:solidFill>
                  <a:srgbClr val="0070C0"/>
                </a:solidFill>
              </a:rPr>
              <a:t>Programski pokazatelj </a:t>
            </a:r>
            <a:r>
              <a:rPr lang="sl-SI" sz="1400" b="1" dirty="0" err="1" smtClean="0">
                <a:solidFill>
                  <a:srgbClr val="0070C0"/>
                </a:solidFill>
              </a:rPr>
              <a:t>ishoda</a:t>
            </a:r>
            <a:endParaRPr lang="sl-SI" sz="1400" b="1" dirty="0">
              <a:solidFill>
                <a:srgbClr val="0070C0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479830" y="2883320"/>
            <a:ext cx="285543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Programski kazalnik rezultata / </a:t>
            </a:r>
            <a:r>
              <a:rPr lang="sl-SI" sz="1400" b="1" dirty="0" smtClean="0">
                <a:solidFill>
                  <a:srgbClr val="0070C0"/>
                </a:solidFill>
              </a:rPr>
              <a:t>Programski pokazatelj rezultata</a:t>
            </a:r>
            <a:endParaRPr lang="sl-SI" sz="1400" b="1" dirty="0">
              <a:solidFill>
                <a:srgbClr val="0070C0"/>
              </a:solidFill>
            </a:endParaRPr>
          </a:p>
        </p:txBody>
      </p:sp>
      <p:sp>
        <p:nvSpPr>
          <p:cNvPr id="16" name="Desna puščica 15"/>
          <p:cNvSpPr/>
          <p:nvPr/>
        </p:nvSpPr>
        <p:spPr>
          <a:xfrm>
            <a:off x="3829244" y="1981066"/>
            <a:ext cx="840655" cy="3369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Leva puščica 16"/>
          <p:cNvSpPr/>
          <p:nvPr/>
        </p:nvSpPr>
        <p:spPr>
          <a:xfrm>
            <a:off x="3829244" y="3979122"/>
            <a:ext cx="916164" cy="37014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Levo ukrivljena puščica 17"/>
          <p:cNvSpPr/>
          <p:nvPr/>
        </p:nvSpPr>
        <p:spPr>
          <a:xfrm>
            <a:off x="8124418" y="2386446"/>
            <a:ext cx="562382" cy="145510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31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altLang="sl-SI" dirty="0">
                <a:latin typeface="Arial" panose="020B0604020202020204" pitchFamily="34" charset="0"/>
              </a:rPr>
              <a:t>PREDLOŽITEV VLOGE / </a:t>
            </a:r>
            <a:r>
              <a:rPr lang="sl-SI" altLang="sl-SI" dirty="0" smtClean="0">
                <a:solidFill>
                  <a:srgbClr val="0070C0"/>
                </a:solidFill>
                <a:latin typeface="Arial" panose="020B0604020202020204" pitchFamily="34" charset="0"/>
              </a:rPr>
              <a:t>PODNOŠENJE ZAHTJEVA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932314"/>
            <a:ext cx="8229600" cy="263123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l-SI" altLang="sl-SI" sz="2600" dirty="0">
                <a:cs typeface="Arial" panose="020B0604020202020204" pitchFamily="34" charset="0"/>
              </a:rPr>
              <a:t>Vlogo je možno oddati skozi celotno obdobje trajanja razpisa do porabe sredstev. / </a:t>
            </a:r>
            <a:r>
              <a:rPr lang="sl-SI" altLang="sl-SI" sz="2600" dirty="0" smtClean="0">
                <a:solidFill>
                  <a:srgbClr val="0070C0"/>
                </a:solidFill>
                <a:cs typeface="Arial" panose="020B0604020202020204" pitchFamily="34" charset="0"/>
              </a:rPr>
              <a:t>Zahtjevi se mogu slati cijelo vrijeme dok je natječaj otvoren do iskorištenja sredstava. </a:t>
            </a:r>
            <a:endParaRPr lang="sl-SI" altLang="sl-SI" sz="26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altLang="sl-SI" sz="2600" dirty="0">
                <a:cs typeface="Arial" panose="020B0604020202020204" pitchFamily="34" charset="0"/>
              </a:rPr>
              <a:t>Na spletni strani bodo objavljeni roki, do katerih bo potrebno oddati vlogo, da bo lahko obravnavana na naslednjem zasedanju Odbora za spremljanje</a:t>
            </a:r>
            <a:r>
              <a:rPr lang="sl-SI" altLang="sl-SI" sz="2600" dirty="0" smtClean="0">
                <a:cs typeface="Arial" panose="020B0604020202020204" pitchFamily="34" charset="0"/>
              </a:rPr>
              <a:t>. </a:t>
            </a:r>
            <a:r>
              <a:rPr lang="sl-SI" altLang="sl-SI" sz="2600" dirty="0">
                <a:cs typeface="Arial" panose="020B0604020202020204" pitchFamily="34" charset="0"/>
              </a:rPr>
              <a:t>/ </a:t>
            </a:r>
            <a:r>
              <a:rPr lang="sl-SI" altLang="sl-SI" sz="2600" dirty="0" smtClean="0">
                <a:solidFill>
                  <a:srgbClr val="0070C0"/>
                </a:solidFill>
                <a:cs typeface="Arial" panose="020B0604020202020204" pitchFamily="34" charset="0"/>
              </a:rPr>
              <a:t>Na web stranici će biti objavljeni rokovi za podnošenje zahtjeva, o kojima će se raspravljati na sljedećem zasjedanju Odbora za </a:t>
            </a:r>
            <a:r>
              <a:rPr lang="sl-SI" altLang="sl-SI" sz="26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praćenje</a:t>
            </a:r>
            <a:r>
              <a:rPr lang="sl-SI" altLang="sl-SI" sz="26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sl-SI" altLang="sl-SI" sz="26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sl-SI" altLang="sl-SI" sz="26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38" y="1293342"/>
            <a:ext cx="2156040" cy="104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3838" y="3087639"/>
            <a:ext cx="1982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solidFill>
                  <a:srgbClr val="0070C0"/>
                </a:solidFill>
                <a:latin typeface="Open Sans"/>
              </a:rPr>
              <a:t>Potrebno se registrirati u sustav – korisničko ime je identifikacija pojedinca</a:t>
            </a:r>
            <a:endParaRPr lang="en-GB" sz="1400" dirty="0">
              <a:solidFill>
                <a:srgbClr val="0070C0"/>
              </a:solidFill>
              <a:latin typeface="Open Sans"/>
            </a:endParaRPr>
          </a:p>
        </p:txBody>
      </p:sp>
      <p:sp>
        <p:nvSpPr>
          <p:cNvPr id="9" name="Desna puščica 8"/>
          <p:cNvSpPr/>
          <p:nvPr/>
        </p:nvSpPr>
        <p:spPr>
          <a:xfrm rot="10800000">
            <a:off x="6787294" y="2466779"/>
            <a:ext cx="995223" cy="333309"/>
          </a:xfrm>
          <a:prstGeom prst="rightArrow">
            <a:avLst/>
          </a:prstGeom>
          <a:solidFill>
            <a:srgbClr val="00417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4" y="927308"/>
            <a:ext cx="5943604" cy="341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1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15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Ograda vsebine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457200" y="734053"/>
            <a:ext cx="8229600" cy="662485"/>
          </a:xfrm>
        </p:spPr>
        <p:txBody>
          <a:bodyPr>
            <a:normAutofit/>
          </a:bodyPr>
          <a:lstStyle/>
          <a:p>
            <a:r>
              <a:rPr lang="sl-SI" altLang="sl-SI" sz="2400" dirty="0"/>
              <a:t>IZBOR </a:t>
            </a:r>
            <a:r>
              <a:rPr lang="sl-SI" altLang="sl-SI" sz="2400" dirty="0" smtClean="0"/>
              <a:t>PROJEKTOV / </a:t>
            </a:r>
            <a:r>
              <a:rPr lang="sl-SI" altLang="sl-SI" sz="2400" dirty="0" smtClean="0">
                <a:solidFill>
                  <a:srgbClr val="0070C0"/>
                </a:solidFill>
              </a:rPr>
              <a:t>ODABIR PROJEKATA</a:t>
            </a:r>
            <a:endParaRPr lang="sl-SI" sz="2400" dirty="0">
              <a:solidFill>
                <a:srgbClr val="0070C0"/>
              </a:solidFill>
            </a:endParaRPr>
          </a:p>
        </p:txBody>
      </p:sp>
      <p:sp>
        <p:nvSpPr>
          <p:cNvPr id="8" name="Označba mesta vsebine 2"/>
          <p:cNvSpPr>
            <a:spLocks noGrp="1"/>
          </p:cNvSpPr>
          <p:nvPr>
            <p:ph idx="1"/>
          </p:nvPr>
        </p:nvSpPr>
        <p:spPr>
          <a:xfrm>
            <a:off x="457200" y="1396538"/>
            <a:ext cx="8229600" cy="301990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l-SI" sz="1800" dirty="0"/>
              <a:t>Postopek izbora v dveh </a:t>
            </a:r>
            <a:r>
              <a:rPr lang="sl-SI" sz="1800" dirty="0" smtClean="0"/>
              <a:t>fazah / </a:t>
            </a:r>
            <a:r>
              <a:rPr lang="sl-SI" sz="1800" dirty="0" err="1" smtClean="0">
                <a:solidFill>
                  <a:srgbClr val="0070C0"/>
                </a:solidFill>
              </a:rPr>
              <a:t>Postupak</a:t>
            </a:r>
            <a:r>
              <a:rPr lang="sl-SI" sz="1800" dirty="0" smtClean="0">
                <a:solidFill>
                  <a:srgbClr val="0070C0"/>
                </a:solidFill>
              </a:rPr>
              <a:t> </a:t>
            </a:r>
            <a:r>
              <a:rPr lang="sl-SI" sz="1800" dirty="0" err="1" smtClean="0">
                <a:solidFill>
                  <a:srgbClr val="0070C0"/>
                </a:solidFill>
              </a:rPr>
              <a:t>odabira</a:t>
            </a:r>
            <a:r>
              <a:rPr lang="sl-SI" sz="1800" dirty="0" smtClean="0">
                <a:solidFill>
                  <a:srgbClr val="0070C0"/>
                </a:solidFill>
              </a:rPr>
              <a:t> u </a:t>
            </a:r>
            <a:r>
              <a:rPr lang="sl-SI" sz="1800" dirty="0" err="1" smtClean="0">
                <a:solidFill>
                  <a:srgbClr val="0070C0"/>
                </a:solidFill>
              </a:rPr>
              <a:t>dvije</a:t>
            </a:r>
            <a:r>
              <a:rPr lang="sl-SI" sz="1800" dirty="0" smtClean="0">
                <a:solidFill>
                  <a:srgbClr val="0070C0"/>
                </a:solidFill>
              </a:rPr>
              <a:t> faze</a:t>
            </a:r>
          </a:p>
          <a:p>
            <a:pPr marL="0" indent="0">
              <a:buNone/>
            </a:pPr>
            <a:r>
              <a:rPr lang="sl-SI" sz="1800" i="1" dirty="0">
                <a:solidFill>
                  <a:schemeClr val="tx2"/>
                </a:solidFill>
              </a:rPr>
              <a:t> </a:t>
            </a:r>
            <a:r>
              <a:rPr lang="sl-SI" sz="1800" i="1" dirty="0" smtClean="0">
                <a:solidFill>
                  <a:schemeClr val="tx2"/>
                </a:solidFill>
              </a:rPr>
              <a:t>       </a:t>
            </a:r>
            <a:r>
              <a:rPr lang="sl-SI" sz="1800" i="1" dirty="0" smtClean="0"/>
              <a:t>1</a:t>
            </a:r>
            <a:r>
              <a:rPr lang="sl-SI" sz="1800" i="1" dirty="0"/>
              <a:t>. Preverjanje administrativne ustreznosti in upravičenosti </a:t>
            </a:r>
            <a:r>
              <a:rPr lang="sl-SI" sz="1800" i="1" dirty="0" smtClean="0"/>
              <a:t>(brez poziva </a:t>
            </a:r>
            <a:r>
              <a:rPr lang="sl-SI" sz="1800" i="1" dirty="0"/>
              <a:t>k dopolnitvi </a:t>
            </a:r>
            <a:r>
              <a:rPr lang="sl-SI" sz="1800" i="1" dirty="0" smtClean="0"/>
              <a:t>vlog) / 	</a:t>
            </a:r>
            <a:r>
              <a:rPr lang="sl-SI" sz="1800" i="1" dirty="0" smtClean="0">
                <a:solidFill>
                  <a:srgbClr val="0070C0"/>
                </a:solidFill>
              </a:rPr>
              <a:t>Administrativna </a:t>
            </a:r>
            <a:r>
              <a:rPr lang="sl-SI" sz="1800" i="1" dirty="0" err="1" smtClean="0">
                <a:solidFill>
                  <a:srgbClr val="0070C0"/>
                </a:solidFill>
              </a:rPr>
              <a:t>provjera</a:t>
            </a:r>
            <a:r>
              <a:rPr lang="sl-SI" sz="1800" i="1" dirty="0" smtClean="0">
                <a:solidFill>
                  <a:srgbClr val="0070C0"/>
                </a:solidFill>
              </a:rPr>
              <a:t> i </a:t>
            </a:r>
            <a:r>
              <a:rPr lang="sl-SI" sz="1800" i="1" dirty="0" err="1" smtClean="0">
                <a:solidFill>
                  <a:srgbClr val="0070C0"/>
                </a:solidFill>
              </a:rPr>
              <a:t>provjera</a:t>
            </a:r>
            <a:r>
              <a:rPr lang="sl-SI" sz="1800" i="1" dirty="0" smtClean="0">
                <a:solidFill>
                  <a:srgbClr val="0070C0"/>
                </a:solidFill>
              </a:rPr>
              <a:t> </a:t>
            </a:r>
            <a:r>
              <a:rPr lang="sl-SI" sz="1800" i="1" dirty="0" err="1" smtClean="0">
                <a:solidFill>
                  <a:srgbClr val="0070C0"/>
                </a:solidFill>
              </a:rPr>
              <a:t>ispunjavanja</a:t>
            </a:r>
            <a:r>
              <a:rPr lang="sl-SI" sz="1800" i="1" dirty="0" smtClean="0">
                <a:solidFill>
                  <a:srgbClr val="0070C0"/>
                </a:solidFill>
              </a:rPr>
              <a:t> </a:t>
            </a:r>
            <a:r>
              <a:rPr lang="sl-SI" sz="1800" i="1" dirty="0" err="1" smtClean="0">
                <a:solidFill>
                  <a:srgbClr val="0070C0"/>
                </a:solidFill>
              </a:rPr>
              <a:t>uvjeta</a:t>
            </a:r>
            <a:r>
              <a:rPr lang="sl-SI" sz="1800" i="1" dirty="0" smtClean="0">
                <a:solidFill>
                  <a:srgbClr val="0070C0"/>
                </a:solidFill>
              </a:rPr>
              <a:t> (</a:t>
            </a:r>
            <a:r>
              <a:rPr lang="sl-SI" sz="1800" i="1" dirty="0" err="1" smtClean="0">
                <a:solidFill>
                  <a:srgbClr val="0070C0"/>
                </a:solidFill>
              </a:rPr>
              <a:t>bez</a:t>
            </a:r>
            <a:r>
              <a:rPr lang="sl-SI" sz="1800" i="1" dirty="0" smtClean="0">
                <a:solidFill>
                  <a:srgbClr val="0070C0"/>
                </a:solidFill>
              </a:rPr>
              <a:t> poziva na </a:t>
            </a:r>
            <a:r>
              <a:rPr lang="sl-SI" sz="1800" i="1" dirty="0" err="1" smtClean="0">
                <a:solidFill>
                  <a:srgbClr val="0070C0"/>
                </a:solidFill>
              </a:rPr>
              <a:t>dopunu</a:t>
            </a:r>
            <a:r>
              <a:rPr lang="sl-SI" sz="1800" i="1" dirty="0" smtClean="0">
                <a:solidFill>
                  <a:srgbClr val="0070C0"/>
                </a:solidFill>
              </a:rPr>
              <a:t> </a:t>
            </a:r>
            <a:r>
              <a:rPr lang="sl-SI" sz="1800" i="1" dirty="0" err="1" smtClean="0">
                <a:solidFill>
                  <a:srgbClr val="0070C0"/>
                </a:solidFill>
              </a:rPr>
              <a:t>uloge</a:t>
            </a:r>
            <a:r>
              <a:rPr lang="sl-SI" sz="1800" i="1" dirty="0" smtClean="0">
                <a:solidFill>
                  <a:srgbClr val="0070C0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sl-SI" sz="1800" i="1" dirty="0" smtClean="0"/>
              <a:t>2</a:t>
            </a:r>
            <a:r>
              <a:rPr lang="sl-SI" sz="1800" i="1" dirty="0"/>
              <a:t>. ocenjevanje kakovosti (merila strateškega in operativnega ocenjevanja</a:t>
            </a:r>
            <a:r>
              <a:rPr lang="sl-SI" sz="1800" i="1" dirty="0" smtClean="0"/>
              <a:t>) / </a:t>
            </a:r>
            <a:r>
              <a:rPr lang="sl-SI" sz="1800" i="1" dirty="0" smtClean="0">
                <a:solidFill>
                  <a:srgbClr val="0070C0"/>
                </a:solidFill>
              </a:rPr>
              <a:t> </a:t>
            </a:r>
            <a:r>
              <a:rPr lang="sl-SI" sz="1800" i="1" dirty="0" err="1" smtClean="0">
                <a:solidFill>
                  <a:srgbClr val="0070C0"/>
                </a:solidFill>
              </a:rPr>
              <a:t>Procjena</a:t>
            </a:r>
            <a:r>
              <a:rPr lang="sl-SI" sz="1800" i="1" dirty="0" smtClean="0">
                <a:solidFill>
                  <a:srgbClr val="0070C0"/>
                </a:solidFill>
              </a:rPr>
              <a:t> kvalitete (strateški i izvedbeni kriteriji </a:t>
            </a:r>
            <a:r>
              <a:rPr lang="sl-SI" sz="1800" i="1" dirty="0" err="1" smtClean="0">
                <a:solidFill>
                  <a:srgbClr val="0070C0"/>
                </a:solidFill>
              </a:rPr>
              <a:t>procjene</a:t>
            </a:r>
            <a:r>
              <a:rPr lang="sl-SI" sz="1800" i="1" dirty="0" smtClean="0">
                <a:solidFill>
                  <a:srgbClr val="0070C0"/>
                </a:solidFill>
              </a:rPr>
              <a:t>)</a:t>
            </a:r>
            <a:endParaRPr lang="sl-SI" sz="1800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dirty="0" smtClean="0"/>
              <a:t>Merila za ocenjevanje kakovosti (specifična vodilna načela </a:t>
            </a:r>
            <a:r>
              <a:rPr lang="sl-SI" sz="1800" dirty="0"/>
              <a:t>za posamezno prednostno </a:t>
            </a:r>
            <a:r>
              <a:rPr lang="sl-SI" sz="1800" dirty="0" smtClean="0"/>
              <a:t>naložbo) / </a:t>
            </a:r>
            <a:r>
              <a:rPr lang="sl-SI" sz="1800" dirty="0" smtClean="0">
                <a:solidFill>
                  <a:srgbClr val="0070C0"/>
                </a:solidFill>
              </a:rPr>
              <a:t>Kriteriji </a:t>
            </a:r>
            <a:r>
              <a:rPr lang="sl-SI" sz="1800" dirty="0" err="1" smtClean="0">
                <a:solidFill>
                  <a:srgbClr val="0070C0"/>
                </a:solidFill>
              </a:rPr>
              <a:t>procjene</a:t>
            </a:r>
            <a:r>
              <a:rPr lang="sl-SI" sz="1800" dirty="0" smtClean="0">
                <a:solidFill>
                  <a:srgbClr val="0070C0"/>
                </a:solidFill>
              </a:rPr>
              <a:t> kvalitete (</a:t>
            </a:r>
            <a:r>
              <a:rPr lang="sl-SI" sz="1800" dirty="0" err="1" smtClean="0">
                <a:solidFill>
                  <a:srgbClr val="0070C0"/>
                </a:solidFill>
              </a:rPr>
              <a:t>specifička</a:t>
            </a:r>
            <a:r>
              <a:rPr lang="sl-SI" sz="1800" dirty="0" smtClean="0">
                <a:solidFill>
                  <a:srgbClr val="0070C0"/>
                </a:solidFill>
              </a:rPr>
              <a:t> vodeča načela za svaki investicijski prioritet)</a:t>
            </a:r>
            <a:endParaRPr lang="sl-SI" sz="1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dirty="0" smtClean="0"/>
              <a:t>70</a:t>
            </a:r>
            <a:r>
              <a:rPr lang="sl-SI" sz="1800" dirty="0"/>
              <a:t>%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dirty="0" smtClean="0"/>
              <a:t>Končno odločitev o </a:t>
            </a:r>
            <a:r>
              <a:rPr lang="sl-SI" sz="1800" dirty="0"/>
              <a:t>odobritvi/zavrnitvi/odložitvi/postavitvi na rezervno lestvico </a:t>
            </a:r>
            <a:r>
              <a:rPr lang="sl-SI" sz="1800" dirty="0" smtClean="0"/>
              <a:t>sprejme Odbor </a:t>
            </a:r>
            <a:r>
              <a:rPr lang="sl-SI" sz="1800" dirty="0"/>
              <a:t>za </a:t>
            </a:r>
            <a:r>
              <a:rPr lang="sl-SI" sz="1800" dirty="0" smtClean="0"/>
              <a:t>spremljanje / </a:t>
            </a:r>
            <a:r>
              <a:rPr lang="sl-SI" sz="1800" dirty="0" err="1" smtClean="0">
                <a:solidFill>
                  <a:srgbClr val="0070C0"/>
                </a:solidFill>
              </a:rPr>
              <a:t>Konačnu</a:t>
            </a:r>
            <a:r>
              <a:rPr lang="sl-SI" sz="1800" dirty="0" smtClean="0">
                <a:solidFill>
                  <a:srgbClr val="0070C0"/>
                </a:solidFill>
              </a:rPr>
              <a:t> </a:t>
            </a:r>
            <a:r>
              <a:rPr lang="sl-SI" sz="1800" dirty="0" err="1" smtClean="0">
                <a:solidFill>
                  <a:srgbClr val="0070C0"/>
                </a:solidFill>
              </a:rPr>
              <a:t>odluku</a:t>
            </a:r>
            <a:r>
              <a:rPr lang="sl-SI" sz="1800" dirty="0">
                <a:solidFill>
                  <a:srgbClr val="0070C0"/>
                </a:solidFill>
              </a:rPr>
              <a:t> o </a:t>
            </a:r>
            <a:r>
              <a:rPr lang="sl-SI" sz="1800" dirty="0" err="1">
                <a:solidFill>
                  <a:srgbClr val="0070C0"/>
                </a:solidFill>
              </a:rPr>
              <a:t>projektnom</a:t>
            </a:r>
            <a:r>
              <a:rPr lang="sl-SI" sz="1800" dirty="0">
                <a:solidFill>
                  <a:srgbClr val="0070C0"/>
                </a:solidFill>
              </a:rPr>
              <a:t> </a:t>
            </a:r>
            <a:r>
              <a:rPr lang="sl-SI" sz="1800" dirty="0" err="1" smtClean="0">
                <a:solidFill>
                  <a:srgbClr val="0070C0"/>
                </a:solidFill>
              </a:rPr>
              <a:t>odobrenju</a:t>
            </a:r>
            <a:r>
              <a:rPr lang="sl-SI" sz="1800" dirty="0" smtClean="0">
                <a:solidFill>
                  <a:srgbClr val="0070C0"/>
                </a:solidFill>
              </a:rPr>
              <a:t> /</a:t>
            </a:r>
            <a:r>
              <a:rPr lang="sl-SI" sz="1800" dirty="0" err="1" smtClean="0">
                <a:solidFill>
                  <a:srgbClr val="0070C0"/>
                </a:solidFill>
              </a:rPr>
              <a:t>odbacivanju</a:t>
            </a:r>
            <a:r>
              <a:rPr lang="sl-SI" sz="1800" dirty="0" smtClean="0">
                <a:solidFill>
                  <a:srgbClr val="0070C0"/>
                </a:solidFill>
              </a:rPr>
              <a:t> /odlaganju / </a:t>
            </a:r>
            <a:r>
              <a:rPr lang="sl-SI" sz="1800" dirty="0" err="1" smtClean="0">
                <a:solidFill>
                  <a:srgbClr val="0070C0"/>
                </a:solidFill>
              </a:rPr>
              <a:t>stavljanju</a:t>
            </a:r>
            <a:r>
              <a:rPr lang="sl-SI" sz="1800" dirty="0" smtClean="0">
                <a:solidFill>
                  <a:srgbClr val="0070C0"/>
                </a:solidFill>
              </a:rPr>
              <a:t> na </a:t>
            </a:r>
            <a:r>
              <a:rPr lang="sl-SI" sz="1800" dirty="0">
                <a:solidFill>
                  <a:srgbClr val="0070C0"/>
                </a:solidFill>
              </a:rPr>
              <a:t>popis rezervi ima </a:t>
            </a:r>
            <a:r>
              <a:rPr lang="sl-SI" sz="1800" dirty="0" smtClean="0">
                <a:solidFill>
                  <a:srgbClr val="0070C0"/>
                </a:solidFill>
              </a:rPr>
              <a:t>Odbor </a:t>
            </a:r>
            <a:r>
              <a:rPr lang="sl-SI" sz="1800" dirty="0">
                <a:solidFill>
                  <a:srgbClr val="0070C0"/>
                </a:solidFill>
              </a:rPr>
              <a:t>za </a:t>
            </a:r>
            <a:r>
              <a:rPr lang="sl-SI" sz="1800" dirty="0" err="1">
                <a:solidFill>
                  <a:srgbClr val="0070C0"/>
                </a:solidFill>
              </a:rPr>
              <a:t>praćenje</a:t>
            </a:r>
            <a:endParaRPr lang="sl-S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52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lak 7"/>
          <p:cNvSpPr/>
          <p:nvPr/>
        </p:nvSpPr>
        <p:spPr>
          <a:xfrm rot="1569196">
            <a:off x="5679281" y="3227108"/>
            <a:ext cx="2198061" cy="1614274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Podpora v času razpisa / </a:t>
            </a:r>
            <a:r>
              <a:rPr lang="sl-SI" dirty="0" smtClean="0">
                <a:solidFill>
                  <a:srgbClr val="00417D"/>
                </a:solidFill>
              </a:rPr>
              <a:t/>
            </a:r>
            <a:br>
              <a:rPr lang="sl-SI" dirty="0" smtClean="0">
                <a:solidFill>
                  <a:srgbClr val="00417D"/>
                </a:solidFill>
              </a:rPr>
            </a:br>
            <a:r>
              <a:rPr lang="sl-SI" dirty="0" smtClean="0">
                <a:solidFill>
                  <a:srgbClr val="0070C0"/>
                </a:solidFill>
              </a:rPr>
              <a:t>Potpora tijekom natječaja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16</a:t>
            </a:fld>
            <a:endParaRPr lang="en-US"/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457200" y="2039179"/>
            <a:ext cx="8229600" cy="255965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sl-SI" altLang="sl-SI" sz="3600" b="1" dirty="0" smtClean="0">
                <a:solidFill>
                  <a:srgbClr val="C00000"/>
                </a:solidFill>
              </a:rPr>
              <a:t>Skupni sekretariat Interreg V-A Slovenija-Hrvaška / </a:t>
            </a:r>
          </a:p>
          <a:p>
            <a:pPr>
              <a:lnSpc>
                <a:spcPct val="90000"/>
              </a:lnSpc>
              <a:buNone/>
            </a:pPr>
            <a:r>
              <a:rPr lang="sl-SI" altLang="sl-SI" sz="3600" b="1" dirty="0" smtClean="0">
                <a:solidFill>
                  <a:srgbClr val="0070C0"/>
                </a:solidFill>
              </a:rPr>
              <a:t>Zajedničko tajništvo </a:t>
            </a:r>
            <a:r>
              <a:rPr lang="sl-SI" altLang="sl-SI" sz="3600" b="1" dirty="0" err="1" smtClean="0">
                <a:solidFill>
                  <a:srgbClr val="0070C0"/>
                </a:solidFill>
              </a:rPr>
              <a:t>Interreg</a:t>
            </a:r>
            <a:r>
              <a:rPr lang="sl-SI" altLang="sl-SI" sz="3600" b="1" dirty="0" smtClean="0">
                <a:solidFill>
                  <a:srgbClr val="0070C0"/>
                </a:solidFill>
              </a:rPr>
              <a:t> V-A Slovenija-Hrvatska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3600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 dirty="0" smtClean="0"/>
              <a:t>Služba Vlade Republike Slovenije za razvoj in evropsko kohezijsko politiko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dirty="0" smtClean="0"/>
              <a:t>Sektor za upravljanje čezmejnih programov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dirty="0" smtClean="0"/>
              <a:t>Kotnikova 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dirty="0" smtClean="0"/>
              <a:t>1000 Ljubljana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3200" b="1" u="sng" dirty="0" smtClean="0">
                <a:solidFill>
                  <a:srgbClr val="C00000"/>
                </a:solidFill>
                <a:cs typeface="Arial" panose="020B0604020202020204" pitchFamily="34" charset="0"/>
              </a:rPr>
              <a:t>Kontaktna oseba za razpis / </a:t>
            </a:r>
            <a:r>
              <a:rPr lang="sl-SI" altLang="sl-SI" sz="3200" b="1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Kontakt osoba za natječaj:</a:t>
            </a:r>
            <a:r>
              <a:rPr lang="sl-SI" altLang="sl-SI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3200" b="1" dirty="0" smtClean="0">
                <a:cs typeface="Arial" panose="020B0604020202020204" pitchFamily="34" charset="0"/>
              </a:rPr>
              <a:t>Tadej Baškovič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3200" dirty="0" smtClean="0"/>
              <a:t>tel. + 386 (0)1 400 3685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3200" dirty="0" smtClean="0"/>
              <a:t>e-pošta: si-hr.svrk@gov.si</a:t>
            </a:r>
          </a:p>
          <a:p>
            <a:pPr>
              <a:lnSpc>
                <a:spcPct val="90000"/>
              </a:lnSpc>
              <a:buNone/>
            </a:pPr>
            <a:endParaRPr lang="sl-SI" altLang="sl-SI" sz="3200" b="1" dirty="0" smtClean="0">
              <a:solidFill>
                <a:srgbClr val="0041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8" name="Oblak 7"/>
          <p:cNvSpPr/>
          <p:nvPr/>
        </p:nvSpPr>
        <p:spPr>
          <a:xfrm rot="1569196">
            <a:off x="6399605" y="1433408"/>
            <a:ext cx="2198061" cy="1614274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6656947" y="1655769"/>
            <a:ext cx="1683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Informacije glede razpisa, programa sodelovanja, priprave in oddaje prijavnice …</a:t>
            </a:r>
            <a:endParaRPr lang="sl-SI" sz="14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5936624" y="3487021"/>
            <a:ext cx="1912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>
                <a:solidFill>
                  <a:schemeClr val="bg1"/>
                </a:solidFill>
                <a:latin typeface="Open Sans"/>
              </a:rPr>
              <a:t>Informacije u vezi natječaja, programa suradnje, pripreme i predaje prijave ...</a:t>
            </a:r>
            <a:endParaRPr lang="sl-SI" sz="14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793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lak 6"/>
          <p:cNvSpPr/>
          <p:nvPr/>
        </p:nvSpPr>
        <p:spPr>
          <a:xfrm>
            <a:off x="2861771" y="3087657"/>
            <a:ext cx="2977376" cy="1483915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Podpora pri razvoju </a:t>
            </a:r>
            <a:r>
              <a:rPr lang="sl-SI" dirty="0" smtClean="0"/>
              <a:t>projektov / </a:t>
            </a:r>
            <a:r>
              <a:rPr lang="sl-SI" sz="2800" dirty="0" smtClean="0">
                <a:solidFill>
                  <a:srgbClr val="00417D"/>
                </a:solidFill>
              </a:rPr>
              <a:t/>
            </a:r>
            <a:br>
              <a:rPr lang="sl-SI" sz="2800" dirty="0" smtClean="0">
                <a:solidFill>
                  <a:srgbClr val="00417D"/>
                </a:solidFill>
              </a:rPr>
            </a:br>
            <a:r>
              <a:rPr lang="sl-SI" dirty="0" smtClean="0">
                <a:solidFill>
                  <a:srgbClr val="0070C0"/>
                </a:solidFill>
              </a:rPr>
              <a:t>Potpora pri razvijanju projekta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43204" y="2087678"/>
            <a:ext cx="8229600" cy="263123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sl-SI" altLang="sl-SI" sz="3200" b="1" dirty="0">
                <a:solidFill>
                  <a:srgbClr val="C00000"/>
                </a:solidFill>
              </a:rPr>
              <a:t>Nacionalni organ v Sloveniji / </a:t>
            </a:r>
            <a:r>
              <a:rPr lang="sl-SI" altLang="sl-SI" sz="3200" b="1" dirty="0" smtClean="0">
                <a:solidFill>
                  <a:srgbClr val="0070C0"/>
                </a:solidFill>
              </a:rPr>
              <a:t>Državno tijelo u </a:t>
            </a:r>
            <a:r>
              <a:rPr lang="sl-SI" altLang="sl-SI" sz="3200" b="1" dirty="0">
                <a:solidFill>
                  <a:srgbClr val="0070C0"/>
                </a:solidFill>
              </a:rPr>
              <a:t>Sloveniji</a:t>
            </a:r>
            <a:endParaRPr lang="sl-SI" altLang="sl-SI" sz="3200" dirty="0">
              <a:solidFill>
                <a:srgbClr val="0070C0"/>
              </a:solidFill>
            </a:endParaRPr>
          </a:p>
          <a:p>
            <a:pPr lvl="0">
              <a:lnSpc>
                <a:spcPct val="90000"/>
              </a:lnSpc>
              <a:buNone/>
            </a:pPr>
            <a:endParaRPr lang="sl-SI" altLang="sl-SI" sz="3200" dirty="0">
              <a:solidFill>
                <a:srgbClr val="00417D"/>
              </a:solidFill>
            </a:endParaRPr>
          </a:p>
          <a:p>
            <a:pPr lvl="0">
              <a:lnSpc>
                <a:spcPct val="90000"/>
              </a:lnSpc>
              <a:buNone/>
            </a:pPr>
            <a:r>
              <a:rPr lang="sl-SI" altLang="sl-SI" sz="1700" b="1" dirty="0">
                <a:cs typeface="Arial" panose="020B0604020202020204" pitchFamily="34" charset="0"/>
              </a:rPr>
              <a:t>Služba Vlade RS za razvoj in evropsko kohezijsko politiko</a:t>
            </a:r>
          </a:p>
          <a:p>
            <a:pPr lvl="0">
              <a:lnSpc>
                <a:spcPct val="90000"/>
              </a:lnSpc>
              <a:buNone/>
            </a:pPr>
            <a:r>
              <a:rPr lang="sl-SI" altLang="sl-SI" sz="1700" b="1" dirty="0">
                <a:cs typeface="Arial" panose="020B0604020202020204" pitchFamily="34" charset="0"/>
              </a:rPr>
              <a:t>Sektor za evropsko teritorialno sodelovanje</a:t>
            </a:r>
          </a:p>
          <a:p>
            <a:pPr lvl="0">
              <a:lnSpc>
                <a:spcPct val="90000"/>
              </a:lnSpc>
              <a:buNone/>
            </a:pPr>
            <a:endParaRPr lang="sl-SI" altLang="sl-SI" sz="1700" b="1" dirty="0"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None/>
            </a:pPr>
            <a:r>
              <a:rPr lang="sl-SI" altLang="sl-SI" sz="1700" b="1" dirty="0" smtClean="0">
                <a:cs typeface="Arial" panose="020B0604020202020204" pitchFamily="34" charset="0"/>
              </a:rPr>
              <a:t>Vesna Silič</a:t>
            </a:r>
            <a:endParaRPr lang="sl-SI" altLang="sl-SI" sz="1700" b="1" dirty="0"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None/>
            </a:pPr>
            <a:r>
              <a:rPr lang="sl-SI" altLang="sl-SI" sz="1700" dirty="0"/>
              <a:t>tel. + 386 (0)1 400 </a:t>
            </a:r>
            <a:r>
              <a:rPr lang="sl-SI" altLang="sl-SI" sz="1700" dirty="0" smtClean="0"/>
              <a:t>34 74</a:t>
            </a:r>
            <a:endParaRPr lang="sl-SI" altLang="sl-SI" sz="1700" dirty="0"/>
          </a:p>
          <a:p>
            <a:pPr lvl="0">
              <a:lnSpc>
                <a:spcPct val="90000"/>
              </a:lnSpc>
              <a:buNone/>
            </a:pPr>
            <a:r>
              <a:rPr lang="sl-SI" altLang="sl-SI" sz="1700" dirty="0"/>
              <a:t>e-pošta: </a:t>
            </a:r>
            <a:r>
              <a:rPr lang="sl-SI" altLang="sl-SI" sz="1700" dirty="0" err="1" smtClean="0"/>
              <a:t>vesna.silic@gov.si</a:t>
            </a:r>
            <a:endParaRPr lang="sl-SI" altLang="sl-SI" sz="1700" dirty="0"/>
          </a:p>
          <a:p>
            <a:pPr lvl="0">
              <a:lnSpc>
                <a:spcPct val="90000"/>
              </a:lnSpc>
              <a:buNone/>
            </a:pPr>
            <a:endParaRPr lang="de-DE" altLang="sl-SI" sz="1700" b="1" dirty="0"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None/>
            </a:pPr>
            <a:r>
              <a:rPr lang="sl-SI" altLang="sl-SI" sz="1700" b="1" dirty="0">
                <a:cs typeface="Arial" panose="020B0604020202020204" pitchFamily="34" charset="0"/>
              </a:rPr>
              <a:t>Urška </a:t>
            </a:r>
            <a:r>
              <a:rPr lang="sl-SI" altLang="sl-SI" sz="1700" b="1" dirty="0" err="1" smtClean="0">
                <a:cs typeface="Arial" panose="020B0604020202020204" pitchFamily="34" charset="0"/>
              </a:rPr>
              <a:t>Trojar</a:t>
            </a:r>
            <a:r>
              <a:rPr lang="sl-SI" altLang="sl-SI" sz="1700" b="1" dirty="0" smtClean="0">
                <a:cs typeface="Arial" panose="020B0604020202020204" pitchFamily="34" charset="0"/>
              </a:rPr>
              <a:t> (namestnica/</a:t>
            </a:r>
            <a:r>
              <a:rPr lang="sl-SI" altLang="sl-SI" sz="17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zamjenik</a:t>
            </a:r>
            <a:r>
              <a:rPr lang="sl-SI" altLang="sl-SI" sz="1700" b="1" dirty="0" smtClean="0">
                <a:cs typeface="Arial" panose="020B0604020202020204" pitchFamily="34" charset="0"/>
              </a:rPr>
              <a:t>)</a:t>
            </a:r>
            <a:endParaRPr lang="sl-SI" altLang="sl-SI" sz="1700" b="1" dirty="0"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None/>
            </a:pPr>
            <a:r>
              <a:rPr lang="sl-SI" altLang="sl-SI" sz="1700" dirty="0"/>
              <a:t>tel. + 386 (0)1 400 34 75</a:t>
            </a:r>
          </a:p>
          <a:p>
            <a:pPr lvl="0">
              <a:lnSpc>
                <a:spcPct val="90000"/>
              </a:lnSpc>
              <a:buNone/>
            </a:pPr>
            <a:r>
              <a:rPr lang="sl-SI" altLang="sl-SI" sz="1700" dirty="0"/>
              <a:t>e-pošta: </a:t>
            </a:r>
            <a:r>
              <a:rPr lang="sl-SI" altLang="sl-SI" sz="1700" dirty="0" err="1"/>
              <a:t>urska.trojar@gov.si</a:t>
            </a:r>
            <a:endParaRPr lang="sl-SI" altLang="sl-SI" sz="1700" dirty="0"/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Oblak 6"/>
          <p:cNvSpPr/>
          <p:nvPr/>
        </p:nvSpPr>
        <p:spPr>
          <a:xfrm>
            <a:off x="5695428" y="2419371"/>
            <a:ext cx="2977376" cy="1483915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5801797" y="2672124"/>
            <a:ext cx="262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Informacije glede vsebine projekta, državnih pomoči in iskanja projektnih partnerjev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4396" y="3417375"/>
            <a:ext cx="2715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bg1"/>
                </a:solidFill>
              </a:rPr>
              <a:t>Informacije u vezi sadržaja projekata, državne potpore i traženja projektnih partnera …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Podpora pri razvoju </a:t>
            </a:r>
            <a:r>
              <a:rPr lang="sl-SI" dirty="0" smtClean="0"/>
              <a:t>projektov / </a:t>
            </a:r>
            <a:r>
              <a:rPr lang="sl-SI" dirty="0" smtClean="0">
                <a:solidFill>
                  <a:srgbClr val="00417D"/>
                </a:solidFill>
              </a:rPr>
              <a:t/>
            </a:r>
            <a:br>
              <a:rPr lang="sl-SI" dirty="0" smtClean="0">
                <a:solidFill>
                  <a:srgbClr val="00417D"/>
                </a:solidFill>
              </a:rPr>
            </a:br>
            <a:r>
              <a:rPr lang="sl-SI" dirty="0" smtClean="0">
                <a:solidFill>
                  <a:srgbClr val="0070C0"/>
                </a:solidFill>
              </a:rPr>
              <a:t>Potpora pri razvijanju projekta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18</a:t>
            </a:fld>
            <a:endParaRPr lang="en-US"/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457200" y="2011240"/>
            <a:ext cx="7266562" cy="244774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altLang="sl-SI" sz="4000" b="1" dirty="0" smtClean="0">
                <a:solidFill>
                  <a:srgbClr val="C00000"/>
                </a:solidFill>
              </a:rPr>
              <a:t>Nacionalni organ na </a:t>
            </a:r>
            <a:r>
              <a:rPr lang="sl-SI" altLang="sl-SI" sz="4000" b="1" dirty="0">
                <a:solidFill>
                  <a:srgbClr val="C00000"/>
                </a:solidFill>
              </a:rPr>
              <a:t>Hrvaškem / </a:t>
            </a:r>
          </a:p>
          <a:p>
            <a:pPr marL="0" indent="0">
              <a:buNone/>
            </a:pPr>
            <a:r>
              <a:rPr lang="sl-SI" altLang="sl-SI" sz="4000" b="1" dirty="0" smtClean="0">
                <a:solidFill>
                  <a:srgbClr val="0070C0"/>
                </a:solidFill>
              </a:rPr>
              <a:t>Državno tijelo u Hrvatskoj</a:t>
            </a:r>
            <a:endParaRPr lang="sl-SI" altLang="sl-SI" sz="40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sl-SI" altLang="sl-SI" sz="4000" b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hr-HR" sz="2500" b="1" dirty="0" smtClean="0"/>
              <a:t>Ministarstvo </a:t>
            </a:r>
            <a:r>
              <a:rPr lang="hr-HR" sz="2500" b="1" dirty="0"/>
              <a:t>regionalnoga razvoja i fondova Europske </a:t>
            </a:r>
            <a:r>
              <a:rPr lang="hr-HR" sz="2500" b="1" dirty="0" smtClean="0"/>
              <a:t>unije, </a:t>
            </a:r>
            <a:r>
              <a:rPr lang="hr-HR" sz="2500" b="1" dirty="0"/>
              <a:t>Uprava za regionalni </a:t>
            </a:r>
            <a:r>
              <a:rPr lang="hr-HR" sz="2500" b="1" dirty="0" smtClean="0"/>
              <a:t>razvoj,</a:t>
            </a:r>
            <a:r>
              <a:rPr lang="hr-HR" sz="2500" b="1" dirty="0"/>
              <a:t> Sektor za politiku regionalnoga </a:t>
            </a:r>
            <a:r>
              <a:rPr lang="hr-HR" sz="2500" b="1" dirty="0" smtClean="0"/>
              <a:t>razvoja, </a:t>
            </a:r>
            <a:r>
              <a:rPr lang="hr-HR" sz="2500" b="1" dirty="0"/>
              <a:t>Služba za međunarodnu teritorijalnu suradnju </a:t>
            </a:r>
            <a:r>
              <a:rPr lang="hr-HR" sz="2500" b="1" dirty="0" smtClean="0"/>
              <a:t> </a:t>
            </a:r>
            <a:endParaRPr lang="it-IT" sz="2500" b="1" dirty="0"/>
          </a:p>
          <a:p>
            <a:pPr marL="0" indent="0">
              <a:buNone/>
            </a:pPr>
            <a:endParaRPr lang="sl-SI" sz="2200" b="1" dirty="0" smtClean="0"/>
          </a:p>
          <a:p>
            <a:pPr marL="0" indent="0">
              <a:buNone/>
            </a:pPr>
            <a:r>
              <a:rPr lang="it-IT" sz="2200" b="1" dirty="0" err="1" smtClean="0"/>
              <a:t>Mislav</a:t>
            </a:r>
            <a:r>
              <a:rPr lang="it-IT" sz="2200" b="1" dirty="0" smtClean="0"/>
              <a:t> </a:t>
            </a:r>
            <a:r>
              <a:rPr lang="it-IT" sz="2200" b="1" dirty="0" err="1"/>
              <a:t>Kovač</a:t>
            </a:r>
            <a:endParaRPr lang="it-IT" sz="2200" b="1" dirty="0"/>
          </a:p>
          <a:p>
            <a:pPr marL="0" indent="0">
              <a:buNone/>
            </a:pPr>
            <a:r>
              <a:rPr lang="it-IT" sz="2200" dirty="0" err="1"/>
              <a:t>Telefon</a:t>
            </a:r>
            <a:r>
              <a:rPr lang="it-IT" sz="2200" dirty="0"/>
              <a:t>: +385 (0)1 639 1971</a:t>
            </a:r>
          </a:p>
          <a:p>
            <a:pPr marL="0" indent="0">
              <a:buNone/>
            </a:pPr>
            <a:r>
              <a:rPr lang="it-IT" sz="2200" dirty="0"/>
              <a:t>E-mail: mislav.kovac@mrrfeu.hr</a:t>
            </a:r>
          </a:p>
          <a:p>
            <a:pPr marL="0" indent="0">
              <a:buNone/>
            </a:pPr>
            <a:endParaRPr lang="sl-SI" b="1" dirty="0" smtClean="0">
              <a:solidFill>
                <a:srgbClr val="00417D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 dirty="0">
              <a:solidFill>
                <a:srgbClr val="00417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39047" y="1549340"/>
            <a:ext cx="8455632" cy="2631237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sl-SI" sz="5400" b="1" dirty="0">
                <a:ln w="6600">
                  <a:solidFill>
                    <a:srgbClr val="C0504D"/>
                  </a:solidFill>
                  <a:prstDash val="solid"/>
                </a:ln>
                <a:effectLst>
                  <a:outerShdw dist="38100" dir="2700000" algn="tl" rotWithShape="0">
                    <a:srgbClr val="C0504D"/>
                  </a:outerShdw>
                </a:effectLst>
              </a:rPr>
              <a:t>Hvala za </a:t>
            </a:r>
            <a:r>
              <a:rPr lang="de-DE" sz="5400" b="1" dirty="0" err="1">
                <a:ln w="6600">
                  <a:solidFill>
                    <a:srgbClr val="C0504D"/>
                  </a:solidFill>
                  <a:prstDash val="solid"/>
                </a:ln>
                <a:effectLst>
                  <a:outerShdw dist="38100" dir="2700000" algn="tl" rotWithShape="0">
                    <a:srgbClr val="C0504D"/>
                  </a:outerShdw>
                </a:effectLst>
              </a:rPr>
              <a:t>va</a:t>
            </a:r>
            <a:r>
              <a:rPr lang="sl-SI" sz="5400" b="1" dirty="0">
                <a:ln w="6600">
                  <a:solidFill>
                    <a:srgbClr val="C0504D"/>
                  </a:solidFill>
                  <a:prstDash val="solid"/>
                </a:ln>
                <a:effectLst>
                  <a:outerShdw dist="38100" dir="2700000" algn="tl" rotWithShape="0">
                    <a:srgbClr val="C0504D"/>
                  </a:outerShdw>
                </a:effectLst>
              </a:rPr>
              <a:t>š</a:t>
            </a:r>
            <a:r>
              <a:rPr lang="de-DE" sz="5400" b="1" dirty="0">
                <a:ln w="6600">
                  <a:solidFill>
                    <a:srgbClr val="C0504D"/>
                  </a:solidFill>
                  <a:prstDash val="solid"/>
                </a:ln>
                <a:effectLst>
                  <a:outerShdw dist="38100" dir="2700000" algn="tl" rotWithShape="0">
                    <a:srgbClr val="C0504D"/>
                  </a:outerShdw>
                </a:effectLst>
              </a:rPr>
              <a:t>o </a:t>
            </a:r>
            <a:r>
              <a:rPr lang="sl-SI" sz="5400" b="1" dirty="0" smtClean="0">
                <a:ln w="6600">
                  <a:solidFill>
                    <a:srgbClr val="C0504D"/>
                  </a:solidFill>
                  <a:prstDash val="solid"/>
                </a:ln>
                <a:effectLst>
                  <a:outerShdw dist="38100" dir="2700000" algn="tl" rotWithShape="0">
                    <a:srgbClr val="C0504D"/>
                  </a:outerShdw>
                </a:effectLst>
              </a:rPr>
              <a:t>pozornost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sl-SI" sz="54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Hvala </a:t>
            </a:r>
            <a:r>
              <a:rPr lang="hr-HR" sz="54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na pažnji</a:t>
            </a:r>
            <a:endParaRPr lang="sl-SI" sz="54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sl-SI" sz="54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Calibri"/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Shape 16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7" y="3568700"/>
            <a:ext cx="13366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72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/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RAZPISNA DOKUMENTACIJA / </a:t>
            </a:r>
            <a:r>
              <a:rPr lang="sl-SI" sz="2400" dirty="0" smtClean="0">
                <a:solidFill>
                  <a:srgbClr val="0070C0"/>
                </a:solidFill>
              </a:rPr>
              <a:t>NATJEČAJNA DOKUMENTACIJA</a:t>
            </a:r>
            <a:endParaRPr lang="sl-SI" sz="2400" dirty="0">
              <a:solidFill>
                <a:srgbClr val="0070C0"/>
              </a:solidFill>
            </a:endParaRPr>
          </a:p>
        </p:txBody>
      </p:sp>
      <p:sp>
        <p:nvSpPr>
          <p:cNvPr id="9" name="Označba mesta vsebine 2"/>
          <p:cNvSpPr>
            <a:spLocks noGrp="1"/>
          </p:cNvSpPr>
          <p:nvPr>
            <p:ph idx="1"/>
          </p:nvPr>
        </p:nvSpPr>
        <p:spPr>
          <a:xfrm>
            <a:off x="457200" y="1970034"/>
            <a:ext cx="8229600" cy="26312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l-SI" sz="1800" dirty="0" smtClean="0"/>
              <a:t>Priročnik o izvajanju projektov za upravičence / </a:t>
            </a:r>
            <a:r>
              <a:rPr lang="sl-SI" sz="1800" dirty="0" err="1" smtClean="0">
                <a:solidFill>
                  <a:srgbClr val="0070C0"/>
                </a:solidFill>
              </a:rPr>
              <a:t>Implementacijski</a:t>
            </a:r>
            <a:r>
              <a:rPr lang="sl-SI" sz="1800" dirty="0" smtClean="0">
                <a:solidFill>
                  <a:srgbClr val="0070C0"/>
                </a:solidFill>
              </a:rPr>
              <a:t> </a:t>
            </a:r>
            <a:r>
              <a:rPr lang="sl-SI" sz="1800" dirty="0" err="1" smtClean="0">
                <a:solidFill>
                  <a:srgbClr val="0070C0"/>
                </a:solidFill>
              </a:rPr>
              <a:t>priručnik</a:t>
            </a:r>
            <a:r>
              <a:rPr lang="sl-SI" sz="1800" dirty="0" smtClean="0">
                <a:solidFill>
                  <a:srgbClr val="0070C0"/>
                </a:solidFill>
              </a:rPr>
              <a:t> za </a:t>
            </a:r>
            <a:r>
              <a:rPr lang="sl-SI" sz="1800" dirty="0" err="1" smtClean="0">
                <a:solidFill>
                  <a:srgbClr val="0070C0"/>
                </a:solidFill>
              </a:rPr>
              <a:t>korisnike</a:t>
            </a:r>
            <a:r>
              <a:rPr lang="sl-SI" sz="1800" dirty="0" smtClean="0">
                <a:solidFill>
                  <a:srgbClr val="0070C0"/>
                </a:solidFill>
              </a:rPr>
              <a:t> </a:t>
            </a:r>
            <a:r>
              <a:rPr lang="sl-SI" sz="1800" dirty="0" err="1" smtClean="0">
                <a:solidFill>
                  <a:srgbClr val="0070C0"/>
                </a:solidFill>
              </a:rPr>
              <a:t>potpore</a:t>
            </a:r>
            <a:endParaRPr lang="sl-SI" sz="18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dirty="0" smtClean="0"/>
              <a:t>Izjava vodilnega partnerja / </a:t>
            </a:r>
            <a:r>
              <a:rPr lang="sl-SI" sz="1800" dirty="0" smtClean="0">
                <a:solidFill>
                  <a:srgbClr val="0070C0"/>
                </a:solidFill>
              </a:rPr>
              <a:t>Izjava </a:t>
            </a:r>
            <a:r>
              <a:rPr lang="sl-SI" sz="1800" dirty="0" err="1" smtClean="0">
                <a:solidFill>
                  <a:srgbClr val="0070C0"/>
                </a:solidFill>
              </a:rPr>
              <a:t>vodećeg</a:t>
            </a:r>
            <a:r>
              <a:rPr lang="sl-SI" sz="1800" dirty="0" smtClean="0">
                <a:solidFill>
                  <a:srgbClr val="0070C0"/>
                </a:solidFill>
              </a:rPr>
              <a:t> </a:t>
            </a:r>
            <a:r>
              <a:rPr lang="sl-SI" sz="1800" dirty="0" err="1" smtClean="0">
                <a:solidFill>
                  <a:srgbClr val="0070C0"/>
                </a:solidFill>
              </a:rPr>
              <a:t>partnera</a:t>
            </a:r>
            <a:endParaRPr lang="sl-SI" sz="18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dirty="0" smtClean="0"/>
              <a:t>Izjava projektnega partnerja / </a:t>
            </a:r>
            <a:r>
              <a:rPr lang="sl-SI" sz="1800" dirty="0" smtClean="0">
                <a:solidFill>
                  <a:srgbClr val="0070C0"/>
                </a:solidFill>
              </a:rPr>
              <a:t>Izjava </a:t>
            </a:r>
            <a:r>
              <a:rPr lang="sl-SI" sz="1800" dirty="0" err="1" smtClean="0">
                <a:solidFill>
                  <a:srgbClr val="0070C0"/>
                </a:solidFill>
              </a:rPr>
              <a:t>projektnog</a:t>
            </a:r>
            <a:r>
              <a:rPr lang="sl-SI" sz="1800" dirty="0" smtClean="0">
                <a:solidFill>
                  <a:srgbClr val="0070C0"/>
                </a:solidFill>
              </a:rPr>
              <a:t> </a:t>
            </a:r>
            <a:r>
              <a:rPr lang="sl-SI" sz="1800" dirty="0" err="1" smtClean="0">
                <a:solidFill>
                  <a:srgbClr val="0070C0"/>
                </a:solidFill>
              </a:rPr>
              <a:t>partnera</a:t>
            </a:r>
            <a:endParaRPr lang="sl-SI" sz="18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dirty="0" smtClean="0"/>
              <a:t>Vzorec pogodbe o sofinanciranju / </a:t>
            </a:r>
            <a:r>
              <a:rPr lang="sl-SI" sz="1800" dirty="0" err="1" smtClean="0">
                <a:solidFill>
                  <a:srgbClr val="0070C0"/>
                </a:solidFill>
              </a:rPr>
              <a:t>Uzorak</a:t>
            </a:r>
            <a:r>
              <a:rPr lang="sl-SI" sz="1800" dirty="0" smtClean="0">
                <a:solidFill>
                  <a:srgbClr val="0070C0"/>
                </a:solidFill>
              </a:rPr>
              <a:t> ugovora o </a:t>
            </a:r>
            <a:r>
              <a:rPr lang="sl-SI" sz="1800" dirty="0" err="1" smtClean="0">
                <a:solidFill>
                  <a:srgbClr val="0070C0"/>
                </a:solidFill>
              </a:rPr>
              <a:t>sufinanciranju</a:t>
            </a:r>
            <a:endParaRPr lang="sl-SI" sz="18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dirty="0" smtClean="0"/>
              <a:t>Vzorec sporazuma o partnerstvu / </a:t>
            </a:r>
            <a:r>
              <a:rPr lang="sl-SI" sz="1800" dirty="0" err="1" smtClean="0">
                <a:solidFill>
                  <a:srgbClr val="0070C0"/>
                </a:solidFill>
              </a:rPr>
              <a:t>Uzorak</a:t>
            </a:r>
            <a:r>
              <a:rPr lang="sl-SI" sz="1800" dirty="0" smtClean="0">
                <a:solidFill>
                  <a:srgbClr val="0070C0"/>
                </a:solidFill>
              </a:rPr>
              <a:t> ugovora o partnerstvu</a:t>
            </a:r>
            <a:endParaRPr lang="sl-SI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7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Ograda vsebine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570">
            <a:off x="4859264" y="1010150"/>
            <a:ext cx="2557780" cy="3618230"/>
          </a:xfrm>
          <a:prstGeom prst="rect">
            <a:avLst/>
          </a:prstGeom>
        </p:spPr>
      </p:pic>
      <p:sp>
        <p:nvSpPr>
          <p:cNvPr id="7" name="Polje z besedilom 477"/>
          <p:cNvSpPr txBox="1">
            <a:spLocks/>
          </p:cNvSpPr>
          <p:nvPr/>
        </p:nvSpPr>
        <p:spPr bwMode="auto">
          <a:xfrm rot="1143497">
            <a:off x="5680952" y="3001861"/>
            <a:ext cx="1435776" cy="79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altLang="sl-SI" sz="600" b="1" i="0" u="none" strike="noStrike" cap="none" normalizeH="0" baseline="0" noProof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PRIROČNIK O IZVAJANJU PROJEKTOV ZA UPRAVIČENCE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l-SI" altLang="sl-SI" sz="600" b="1" i="0" u="none" strike="noStrike" cap="none" normalizeH="0" baseline="0" noProof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1. DEL – O PROGRAMU</a:t>
            </a:r>
            <a:endParaRPr kumimoji="0" lang="sl-SI" altLang="sl-SI" sz="600" b="1" i="0" u="none" strike="noStrike" cap="none" normalizeH="0" baseline="0" noProof="1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sl-SI" altLang="sl-SI" sz="600" b="1" i="0" u="none" strike="noStrike" cap="none" normalizeH="0" baseline="0" noProof="1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sl-SI" altLang="sl-SI" sz="6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457200" y="1375258"/>
            <a:ext cx="4105072" cy="2631237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/>
              <a:t>PRIROČNIK O IZVAJANJU PROJEKTOV ZA </a:t>
            </a:r>
            <a:r>
              <a:rPr lang="sl-SI" sz="2000" b="1" dirty="0" smtClean="0"/>
              <a:t>UPRAVIČENCE </a:t>
            </a:r>
            <a:r>
              <a:rPr lang="sl-SI" sz="2000" b="1" dirty="0" smtClean="0">
                <a:solidFill>
                  <a:srgbClr val="0070C0"/>
                </a:solidFill>
              </a:rPr>
              <a:t>/ </a:t>
            </a:r>
            <a:r>
              <a:rPr lang="pl-PL" sz="2000" b="1" dirty="0">
                <a:solidFill>
                  <a:srgbClr val="0070C0"/>
                </a:solidFill>
              </a:rPr>
              <a:t>IMPLEMENTACIJSKI PRIRUČNIK ZA KORISNIKE POTPORE</a:t>
            </a:r>
            <a:endParaRPr lang="sl-SI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25533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SESTAVA PARTNERSTVA / </a:t>
            </a:r>
            <a:r>
              <a:rPr lang="sl-SI" dirty="0" smtClean="0">
                <a:solidFill>
                  <a:srgbClr val="0070C0"/>
                </a:solidFill>
              </a:rPr>
              <a:t>SASTAV PARTNERSTVA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063862"/>
            <a:ext cx="8229600" cy="2631237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v</a:t>
            </a:r>
            <a:r>
              <a:rPr lang="sl-SI" dirty="0"/>
              <a:t>saj en PP iz SLO in en iz </a:t>
            </a:r>
            <a:r>
              <a:rPr lang="sl-SI" dirty="0" smtClean="0"/>
              <a:t>HR </a:t>
            </a:r>
            <a:r>
              <a:rPr lang="sl-SI" dirty="0"/>
              <a:t>ali EZTS </a:t>
            </a:r>
            <a:r>
              <a:rPr lang="sl-SI" dirty="0" smtClean="0"/>
              <a:t>registrirano v </a:t>
            </a:r>
            <a:r>
              <a:rPr lang="sl-SI" dirty="0"/>
              <a:t>eni od sodelujočih držav </a:t>
            </a:r>
            <a:r>
              <a:rPr lang="sl-SI" i="1" dirty="0"/>
              <a:t>(priporočeno ne več kot 6 PP</a:t>
            </a:r>
            <a:r>
              <a:rPr lang="sl-SI" i="1" dirty="0" smtClean="0"/>
              <a:t>) / </a:t>
            </a:r>
            <a:r>
              <a:rPr lang="sl-SI" dirty="0" smtClean="0">
                <a:solidFill>
                  <a:srgbClr val="0070C0"/>
                </a:solidFill>
              </a:rPr>
              <a:t>barem jedan PP iz SLO i jedan iz HR ili EGTC registriran u jednoj od država koje sudjeluju </a:t>
            </a:r>
            <a:r>
              <a:rPr lang="sl-SI" i="1" dirty="0" smtClean="0">
                <a:solidFill>
                  <a:srgbClr val="0070C0"/>
                </a:solidFill>
              </a:rPr>
              <a:t>(preporuka ne više od 6 PP)</a:t>
            </a:r>
            <a:endParaRPr lang="sl-SI" i="1" dirty="0">
              <a:solidFill>
                <a:srgbClr val="0070C0"/>
              </a:solidFill>
            </a:endParaRPr>
          </a:p>
          <a:p>
            <a:r>
              <a:rPr lang="sl-SI" dirty="0"/>
              <a:t>VP iz programskega območja / </a:t>
            </a:r>
            <a:r>
              <a:rPr lang="sl-SI" dirty="0">
                <a:solidFill>
                  <a:srgbClr val="0070C0"/>
                </a:solidFill>
              </a:rPr>
              <a:t>VP iz </a:t>
            </a:r>
            <a:r>
              <a:rPr lang="sl-SI" dirty="0" smtClean="0">
                <a:solidFill>
                  <a:srgbClr val="0070C0"/>
                </a:solidFill>
              </a:rPr>
              <a:t>programskog područja</a:t>
            </a:r>
            <a:endParaRPr lang="sl-SI" dirty="0">
              <a:solidFill>
                <a:srgbClr val="0070C0"/>
              </a:solidFill>
            </a:endParaRPr>
          </a:p>
          <a:p>
            <a:endParaRPr lang="sl-SI" dirty="0">
              <a:solidFill>
                <a:srgbClr val="0070C0"/>
              </a:solidFill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VELIKOST IN TRAJANJE </a:t>
            </a:r>
            <a:r>
              <a:rPr lang="sl-SI" dirty="0"/>
              <a:t>PROJEKTOV / </a:t>
            </a:r>
            <a:r>
              <a:rPr lang="sl-SI" dirty="0" smtClean="0">
                <a:solidFill>
                  <a:srgbClr val="0070C0"/>
                </a:solidFill>
              </a:rPr>
              <a:t>VELIČINA I TRAJANJE PROJEKATA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952862"/>
            <a:ext cx="8229600" cy="263123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b="1" dirty="0" smtClean="0"/>
              <a:t>VELIKOST</a:t>
            </a:r>
            <a:r>
              <a:rPr lang="sl-SI" b="1" dirty="0"/>
              <a:t>: / </a:t>
            </a:r>
            <a:r>
              <a:rPr lang="sl-SI" b="1" dirty="0" smtClean="0">
                <a:solidFill>
                  <a:srgbClr val="0070C0"/>
                </a:solidFill>
              </a:rPr>
              <a:t>VELIČINA:</a:t>
            </a:r>
            <a:endParaRPr lang="sl-SI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smtClean="0"/>
              <a:t>Več kot </a:t>
            </a:r>
            <a:r>
              <a:rPr lang="en-US" dirty="0" smtClean="0"/>
              <a:t>100.000,00 </a:t>
            </a:r>
            <a:r>
              <a:rPr lang="en-US" dirty="0"/>
              <a:t>EUR </a:t>
            </a:r>
            <a:r>
              <a:rPr lang="sl-SI" dirty="0" smtClean="0"/>
              <a:t>ESRR</a:t>
            </a:r>
            <a:r>
              <a:rPr lang="en-US" dirty="0" smtClean="0"/>
              <a:t> </a:t>
            </a:r>
            <a:r>
              <a:rPr lang="sl-SI" dirty="0" smtClean="0"/>
              <a:t>in manj</a:t>
            </a:r>
            <a:r>
              <a:rPr lang="en-US" dirty="0" smtClean="0"/>
              <a:t> </a:t>
            </a:r>
            <a:r>
              <a:rPr lang="sl-SI" dirty="0" smtClean="0"/>
              <a:t>kot </a:t>
            </a:r>
            <a:r>
              <a:rPr lang="en-US" dirty="0" smtClean="0"/>
              <a:t>2.500.000,00 </a:t>
            </a:r>
            <a:r>
              <a:rPr lang="en-US" dirty="0"/>
              <a:t>EUR </a:t>
            </a:r>
            <a:r>
              <a:rPr lang="sl-SI" dirty="0" smtClean="0"/>
              <a:t>ESRR sredstev za </a:t>
            </a:r>
            <a:r>
              <a:rPr lang="en-US" dirty="0" smtClean="0"/>
              <a:t>2</a:t>
            </a:r>
            <a:r>
              <a:rPr lang="sl-SI" dirty="0" smtClean="0"/>
              <a:t>.</a:t>
            </a:r>
            <a:r>
              <a:rPr lang="en-US" dirty="0" smtClean="0"/>
              <a:t> </a:t>
            </a:r>
            <a:r>
              <a:rPr lang="sl-SI" dirty="0" smtClean="0"/>
              <a:t>prednostno os </a:t>
            </a:r>
            <a:r>
              <a:rPr lang="sl-SI" dirty="0"/>
              <a:t>/ </a:t>
            </a:r>
            <a:r>
              <a:rPr lang="sl-SI" dirty="0" smtClean="0">
                <a:solidFill>
                  <a:srgbClr val="0070C0"/>
                </a:solidFill>
              </a:rPr>
              <a:t>Više od </a:t>
            </a:r>
            <a:r>
              <a:rPr lang="en-US" dirty="0">
                <a:solidFill>
                  <a:srgbClr val="0070C0"/>
                </a:solidFill>
              </a:rPr>
              <a:t>100.000,00 EUR </a:t>
            </a:r>
            <a:r>
              <a:rPr lang="sl-SI" dirty="0" smtClean="0">
                <a:solidFill>
                  <a:srgbClr val="0070C0"/>
                </a:solidFill>
              </a:rPr>
              <a:t>EFRR </a:t>
            </a:r>
            <a:r>
              <a:rPr lang="hr-HR" dirty="0" smtClean="0">
                <a:solidFill>
                  <a:srgbClr val="0070C0"/>
                </a:solidFill>
              </a:rPr>
              <a:t>i manje od </a:t>
            </a:r>
            <a:r>
              <a:rPr lang="en-US" dirty="0" smtClean="0">
                <a:solidFill>
                  <a:srgbClr val="0070C0"/>
                </a:solidFill>
              </a:rPr>
              <a:t>2.500.000,00 </a:t>
            </a:r>
            <a:r>
              <a:rPr lang="en-US" dirty="0">
                <a:solidFill>
                  <a:srgbClr val="0070C0"/>
                </a:solidFill>
              </a:rPr>
              <a:t>EUR </a:t>
            </a:r>
            <a:r>
              <a:rPr lang="sl-SI" dirty="0" smtClean="0">
                <a:solidFill>
                  <a:srgbClr val="0070C0"/>
                </a:solidFill>
              </a:rPr>
              <a:t>EFRR sredstava </a:t>
            </a:r>
            <a:r>
              <a:rPr lang="sl-SI" dirty="0">
                <a:solidFill>
                  <a:srgbClr val="0070C0"/>
                </a:solidFill>
              </a:rPr>
              <a:t>za </a:t>
            </a:r>
            <a:r>
              <a:rPr lang="en-US" dirty="0">
                <a:solidFill>
                  <a:srgbClr val="0070C0"/>
                </a:solidFill>
              </a:rPr>
              <a:t>2</a:t>
            </a:r>
            <a:r>
              <a:rPr lang="sl-SI" dirty="0">
                <a:solidFill>
                  <a:srgbClr val="0070C0"/>
                </a:solidFill>
              </a:rPr>
              <a:t>.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sl-SI" dirty="0" smtClean="0">
                <a:solidFill>
                  <a:srgbClr val="0070C0"/>
                </a:solidFill>
              </a:rPr>
              <a:t>prioritetnu </a:t>
            </a:r>
            <a:r>
              <a:rPr lang="sl-SI" dirty="0">
                <a:solidFill>
                  <a:srgbClr val="0070C0"/>
                </a:solidFill>
              </a:rPr>
              <a:t>os </a:t>
            </a:r>
            <a:endParaRPr lang="sl-SI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Več kot </a:t>
            </a:r>
            <a:r>
              <a:rPr lang="sl-SI" dirty="0" smtClean="0"/>
              <a:t>100.000,00 </a:t>
            </a:r>
            <a:r>
              <a:rPr lang="sl-SI" dirty="0"/>
              <a:t>EUR ESRR in manj </a:t>
            </a:r>
            <a:r>
              <a:rPr lang="sl-SI" dirty="0" smtClean="0"/>
              <a:t>kot 1.000.000,00 </a:t>
            </a:r>
            <a:r>
              <a:rPr lang="sl-SI" dirty="0"/>
              <a:t>EUR ESRR </a:t>
            </a:r>
            <a:r>
              <a:rPr lang="sl-SI" dirty="0" smtClean="0"/>
              <a:t>sredstev za 3. prednostno </a:t>
            </a:r>
            <a:r>
              <a:rPr lang="sl-SI" dirty="0"/>
              <a:t>os / </a:t>
            </a:r>
            <a:r>
              <a:rPr lang="sl-SI" dirty="0" smtClean="0">
                <a:solidFill>
                  <a:srgbClr val="0070C0"/>
                </a:solidFill>
              </a:rPr>
              <a:t>Više od </a:t>
            </a:r>
            <a:r>
              <a:rPr lang="sl-SI" dirty="0">
                <a:solidFill>
                  <a:srgbClr val="0070C0"/>
                </a:solidFill>
              </a:rPr>
              <a:t>100.000,00 EUR </a:t>
            </a:r>
            <a:r>
              <a:rPr lang="sl-SI" dirty="0" smtClean="0">
                <a:solidFill>
                  <a:srgbClr val="0070C0"/>
                </a:solidFill>
              </a:rPr>
              <a:t>EFRR i manje od </a:t>
            </a:r>
            <a:r>
              <a:rPr lang="sl-SI" dirty="0">
                <a:solidFill>
                  <a:srgbClr val="0070C0"/>
                </a:solidFill>
              </a:rPr>
              <a:t>1.000.000,00 EUR </a:t>
            </a:r>
            <a:r>
              <a:rPr lang="sl-SI" dirty="0" smtClean="0">
                <a:solidFill>
                  <a:srgbClr val="0070C0"/>
                </a:solidFill>
              </a:rPr>
              <a:t>EFRR sredstava </a:t>
            </a:r>
            <a:r>
              <a:rPr lang="sl-SI" dirty="0">
                <a:solidFill>
                  <a:srgbClr val="0070C0"/>
                </a:solidFill>
              </a:rPr>
              <a:t>za 3. </a:t>
            </a:r>
            <a:r>
              <a:rPr lang="sl-SI" dirty="0" smtClean="0">
                <a:solidFill>
                  <a:srgbClr val="0070C0"/>
                </a:solidFill>
              </a:rPr>
              <a:t>prioritetnu os</a:t>
            </a:r>
          </a:p>
          <a:p>
            <a:pPr marL="0" indent="0">
              <a:buNone/>
            </a:pPr>
            <a:r>
              <a:rPr lang="sl-SI" b="1" dirty="0" smtClean="0"/>
              <a:t>TRAJANJE</a:t>
            </a:r>
            <a:r>
              <a:rPr lang="sl-SI" b="1" dirty="0"/>
              <a:t>: / </a:t>
            </a:r>
            <a:r>
              <a:rPr lang="sl-SI" b="1" dirty="0">
                <a:solidFill>
                  <a:srgbClr val="0070C0"/>
                </a:solidFill>
              </a:rPr>
              <a:t>TRAJANJE</a:t>
            </a:r>
            <a:r>
              <a:rPr lang="sl-SI" b="1" dirty="0" smtClean="0">
                <a:solidFill>
                  <a:srgbClr val="0070C0"/>
                </a:solidFill>
              </a:rPr>
              <a:t>:</a:t>
            </a:r>
            <a:endParaRPr lang="sl-SI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smtClean="0"/>
              <a:t>Do 30 mesecev za </a:t>
            </a:r>
            <a:r>
              <a:rPr lang="sl-SI" dirty="0"/>
              <a:t>2. prednostno os / </a:t>
            </a:r>
            <a:r>
              <a:rPr lang="sl-SI" dirty="0">
                <a:solidFill>
                  <a:srgbClr val="0070C0"/>
                </a:solidFill>
              </a:rPr>
              <a:t>Do 30 </a:t>
            </a:r>
            <a:r>
              <a:rPr lang="sl-SI" dirty="0" smtClean="0">
                <a:solidFill>
                  <a:srgbClr val="0070C0"/>
                </a:solidFill>
              </a:rPr>
              <a:t>mjeseci </a:t>
            </a:r>
            <a:r>
              <a:rPr lang="sl-SI" dirty="0">
                <a:solidFill>
                  <a:srgbClr val="0070C0"/>
                </a:solidFill>
              </a:rPr>
              <a:t>za 2. </a:t>
            </a:r>
            <a:r>
              <a:rPr lang="sl-SI" dirty="0" smtClean="0">
                <a:solidFill>
                  <a:srgbClr val="0070C0"/>
                </a:solidFill>
              </a:rPr>
              <a:t>prioritetnu </a:t>
            </a:r>
            <a:r>
              <a:rPr lang="sl-SI" dirty="0">
                <a:solidFill>
                  <a:srgbClr val="0070C0"/>
                </a:solidFill>
              </a:rPr>
              <a:t>os </a:t>
            </a:r>
            <a:endParaRPr lang="sl-SI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smtClean="0"/>
              <a:t>Do 24 mesecev za </a:t>
            </a:r>
            <a:r>
              <a:rPr lang="sl-SI" dirty="0"/>
              <a:t>3. </a:t>
            </a:r>
            <a:r>
              <a:rPr lang="sl-SI" sz="2900" dirty="0"/>
              <a:t>prednostno os / </a:t>
            </a:r>
            <a:r>
              <a:rPr lang="sl-SI" dirty="0">
                <a:solidFill>
                  <a:srgbClr val="0070C0"/>
                </a:solidFill>
              </a:rPr>
              <a:t>Do 24 </a:t>
            </a:r>
            <a:r>
              <a:rPr lang="sl-SI" dirty="0" smtClean="0">
                <a:solidFill>
                  <a:srgbClr val="0070C0"/>
                </a:solidFill>
              </a:rPr>
              <a:t>mjeseca </a:t>
            </a:r>
            <a:r>
              <a:rPr lang="sl-SI" dirty="0">
                <a:solidFill>
                  <a:srgbClr val="0070C0"/>
                </a:solidFill>
              </a:rPr>
              <a:t>za 3. </a:t>
            </a:r>
            <a:r>
              <a:rPr lang="sl-SI" dirty="0" smtClean="0">
                <a:solidFill>
                  <a:srgbClr val="0070C0"/>
                </a:solidFill>
              </a:rPr>
              <a:t>prioritetnu </a:t>
            </a:r>
            <a:r>
              <a:rPr lang="sl-SI" dirty="0">
                <a:solidFill>
                  <a:srgbClr val="0070C0"/>
                </a:solidFill>
              </a:rPr>
              <a:t>os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Ograda vsebine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sz="2400" dirty="0" smtClean="0"/>
              <a:t>DELEŽ SOFINANCIRANJA / </a:t>
            </a:r>
            <a:r>
              <a:rPr lang="sl-SI" altLang="sl-SI" sz="2400" dirty="0" smtClean="0">
                <a:solidFill>
                  <a:srgbClr val="0070C0"/>
                </a:solidFill>
              </a:rPr>
              <a:t>UDIO SUFINANCIRANJA</a:t>
            </a:r>
            <a:endParaRPr lang="sl-SI" sz="2400" dirty="0">
              <a:solidFill>
                <a:srgbClr val="0070C0"/>
              </a:solidFill>
            </a:endParaRPr>
          </a:p>
        </p:txBody>
      </p:sp>
      <p:sp>
        <p:nvSpPr>
          <p:cNvPr id="8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sl-SI" altLang="sl-SI" sz="2000" dirty="0">
                <a:cs typeface="Arial" panose="020B0604020202020204" pitchFamily="34" charset="0"/>
              </a:rPr>
              <a:t>Iz programa se lahko financirajo samo </a:t>
            </a:r>
            <a:r>
              <a:rPr lang="sl-SI" altLang="sl-SI" sz="2000" b="1" u="sng" dirty="0">
                <a:cs typeface="Arial" panose="020B0604020202020204" pitchFamily="34" charset="0"/>
              </a:rPr>
              <a:t>upravičeni izdatki</a:t>
            </a:r>
            <a:r>
              <a:rPr lang="sl-SI" altLang="sl-SI" sz="2000" dirty="0">
                <a:cs typeface="Arial" panose="020B0604020202020204" pitchFamily="34" charset="0"/>
              </a:rPr>
              <a:t>, pri čemer lahko </a:t>
            </a:r>
            <a:r>
              <a:rPr lang="sl-SI" altLang="sl-SI" sz="2000" dirty="0" smtClean="0">
                <a:cs typeface="Arial" panose="020B0604020202020204" pitchFamily="34" charset="0"/>
              </a:rPr>
              <a:t>sofinanciranje ESRR znaša do </a:t>
            </a:r>
            <a:r>
              <a:rPr lang="sl-SI" altLang="sl-SI" sz="2000" dirty="0">
                <a:cs typeface="Arial" panose="020B0604020202020204" pitchFamily="34" charset="0"/>
              </a:rPr>
              <a:t>največ </a:t>
            </a:r>
            <a:r>
              <a:rPr lang="sl-SI" altLang="sl-SI" sz="2000" b="1" dirty="0">
                <a:cs typeface="Arial" panose="020B0604020202020204" pitchFamily="34" charset="0"/>
              </a:rPr>
              <a:t>85 %</a:t>
            </a:r>
            <a:r>
              <a:rPr lang="sl-SI" altLang="sl-SI" sz="2000" dirty="0">
                <a:cs typeface="Arial" panose="020B0604020202020204" pitchFamily="34" charset="0"/>
              </a:rPr>
              <a:t> </a:t>
            </a:r>
            <a:r>
              <a:rPr lang="sl-SI" altLang="sl-SI" sz="2000" dirty="0" smtClean="0">
                <a:cs typeface="Arial" panose="020B0604020202020204" pitchFamily="34" charset="0"/>
              </a:rPr>
              <a:t>skupnih upravičenih stroškov; </a:t>
            </a:r>
            <a:r>
              <a:rPr lang="sl-SI" altLang="sl-SI" sz="2000" dirty="0">
                <a:cs typeface="Arial" panose="020B0604020202020204" pitchFamily="34" charset="0"/>
              </a:rPr>
              <a:t>vsaj </a:t>
            </a:r>
            <a:r>
              <a:rPr lang="sl-SI" altLang="sl-SI" sz="2000" b="1" dirty="0">
                <a:cs typeface="Arial" panose="020B0604020202020204" pitchFamily="34" charset="0"/>
              </a:rPr>
              <a:t>15%</a:t>
            </a:r>
            <a:r>
              <a:rPr lang="sl-SI" altLang="sl-SI" sz="2000" dirty="0">
                <a:cs typeface="Arial" panose="020B0604020202020204" pitchFamily="34" charset="0"/>
              </a:rPr>
              <a:t> je potrebno zagotoviti iz drugih </a:t>
            </a:r>
            <a:r>
              <a:rPr lang="sl-SI" altLang="sl-SI" sz="2000" dirty="0" smtClean="0">
                <a:cs typeface="Arial" panose="020B0604020202020204" pitchFamily="34" charset="0"/>
              </a:rPr>
              <a:t>virov. / </a:t>
            </a:r>
            <a:r>
              <a:rPr lang="sl-SI" altLang="sl-SI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Iz programa se </a:t>
            </a:r>
            <a:r>
              <a:rPr lang="sl-SI" altLang="sl-SI" sz="2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mogu</a:t>
            </a:r>
            <a:r>
              <a:rPr lang="sl-SI" altLang="sl-SI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 financirati samo </a:t>
            </a:r>
            <a:r>
              <a:rPr lang="sl-SI" altLang="sl-SI" sz="2000" b="1" u="sng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prihvatljivi</a:t>
            </a:r>
            <a:r>
              <a:rPr lang="sl-SI" altLang="sl-SI" sz="2000" b="1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sl-SI" altLang="sl-SI" sz="2000" b="1" u="sng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troškovi</a:t>
            </a:r>
            <a:r>
              <a:rPr lang="sl-SI" altLang="sl-SI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sl-SI" altLang="sl-SI" sz="2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sufinanciranje</a:t>
            </a:r>
            <a:r>
              <a:rPr lang="sl-SI" altLang="sl-SI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 iz EFRR može biti maksimalno 85% od </a:t>
            </a:r>
            <a:r>
              <a:rPr lang="sl-SI" altLang="sl-SI" sz="2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ukupnih</a:t>
            </a:r>
            <a:r>
              <a:rPr lang="sl-SI" altLang="sl-SI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sl-SI" altLang="sl-SI" sz="2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prihvatljivih</a:t>
            </a:r>
            <a:r>
              <a:rPr lang="sl-SI" altLang="sl-SI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sl-SI" altLang="sl-SI" sz="2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troškova</a:t>
            </a:r>
            <a:r>
              <a:rPr lang="sl-SI" altLang="sl-SI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; </a:t>
            </a:r>
            <a:r>
              <a:rPr lang="sl-SI" altLang="sl-SI" sz="2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najmanje</a:t>
            </a:r>
            <a:r>
              <a:rPr lang="sl-SI" altLang="sl-SI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 15% potrebno je </a:t>
            </a:r>
            <a:r>
              <a:rPr lang="sl-SI" altLang="sl-SI" sz="2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osigurati</a:t>
            </a:r>
            <a:r>
              <a:rPr lang="sl-SI" altLang="sl-SI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 iz drugih izvora.</a:t>
            </a:r>
            <a:endParaRPr lang="sl-SI" altLang="sl-SI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93365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MERILA ČEZMEJNEGA SODELOVANJA / </a:t>
            </a:r>
            <a:r>
              <a:rPr lang="sl-SI" dirty="0" smtClean="0">
                <a:solidFill>
                  <a:srgbClr val="0070C0"/>
                </a:solidFill>
              </a:rPr>
              <a:t>KRITERIJI ZA PREKOGRANIČNU SURADNJU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sl-SI" sz="26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900" dirty="0" smtClean="0"/>
              <a:t>s</a:t>
            </a:r>
            <a:r>
              <a:rPr lang="sl-SI" sz="2900" dirty="0"/>
              <a:t>kupno načrtovanje (obvezno</a:t>
            </a:r>
            <a:r>
              <a:rPr lang="sl-SI" sz="2900" dirty="0" smtClean="0"/>
              <a:t>) / </a:t>
            </a:r>
            <a:r>
              <a:rPr lang="hr-HR" sz="2900" dirty="0" smtClean="0">
                <a:solidFill>
                  <a:srgbClr val="0070C0"/>
                </a:solidFill>
              </a:rPr>
              <a:t>zajedničko planiranje (obavezno)</a:t>
            </a:r>
            <a:endParaRPr lang="sl-SI" sz="29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900" dirty="0"/>
              <a:t>s</a:t>
            </a:r>
            <a:r>
              <a:rPr lang="sl-SI" sz="2900" dirty="0"/>
              <a:t>kupno izvajanje (obvezno</a:t>
            </a:r>
            <a:r>
              <a:rPr lang="sl-SI" sz="2900" dirty="0" smtClean="0"/>
              <a:t>) / </a:t>
            </a:r>
            <a:r>
              <a:rPr lang="hr-HR" sz="2900" dirty="0" smtClean="0">
                <a:solidFill>
                  <a:srgbClr val="0070C0"/>
                </a:solidFill>
              </a:rPr>
              <a:t>zajednička provedba </a:t>
            </a:r>
            <a:r>
              <a:rPr lang="sl-SI" sz="2900" dirty="0" smtClean="0">
                <a:solidFill>
                  <a:srgbClr val="0070C0"/>
                </a:solidFill>
              </a:rPr>
              <a:t>(obavezno)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900" dirty="0"/>
              <a:t>skupno financiranje (obvezno) / </a:t>
            </a:r>
            <a:r>
              <a:rPr lang="sl-SI" sz="2900" dirty="0" smtClean="0">
                <a:solidFill>
                  <a:srgbClr val="0070C0"/>
                </a:solidFill>
              </a:rPr>
              <a:t>zajedničko </a:t>
            </a:r>
            <a:r>
              <a:rPr lang="sl-SI" sz="2900" dirty="0">
                <a:solidFill>
                  <a:srgbClr val="0070C0"/>
                </a:solidFill>
              </a:rPr>
              <a:t>financiranje (</a:t>
            </a:r>
            <a:r>
              <a:rPr lang="sl-SI" sz="2900" dirty="0" smtClean="0">
                <a:solidFill>
                  <a:srgbClr val="0070C0"/>
                </a:solidFill>
              </a:rPr>
              <a:t>obavezno)</a:t>
            </a:r>
            <a:endParaRPr lang="sl-SI" sz="29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900" dirty="0"/>
              <a:t>s</a:t>
            </a:r>
            <a:r>
              <a:rPr lang="sl-SI" sz="2900" dirty="0"/>
              <a:t>kupno </a:t>
            </a:r>
            <a:r>
              <a:rPr lang="sl-SI" sz="2900" dirty="0" smtClean="0"/>
              <a:t>osebje / </a:t>
            </a:r>
            <a:r>
              <a:rPr lang="hr-HR" sz="2900" dirty="0" smtClean="0">
                <a:solidFill>
                  <a:srgbClr val="0070C0"/>
                </a:solidFill>
              </a:rPr>
              <a:t>zajedničko osoblje</a:t>
            </a:r>
          </a:p>
          <a:p>
            <a:pPr marL="0" indent="0">
              <a:buNone/>
            </a:pPr>
            <a:endParaRPr lang="sl-SI" sz="29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altLang="sl-SI" sz="2900" dirty="0" smtClean="0">
                <a:latin typeface="Arial" panose="020B0604020202020204" pitchFamily="34" charset="0"/>
              </a:rPr>
              <a:t>Projekt </a:t>
            </a:r>
            <a:r>
              <a:rPr lang="sl-SI" altLang="sl-SI" sz="2900" dirty="0">
                <a:latin typeface="Arial" panose="020B0604020202020204" pitchFamily="34" charset="0"/>
              </a:rPr>
              <a:t>je upravičen do sofinanciranja, če so izpolnjena </a:t>
            </a:r>
            <a:r>
              <a:rPr lang="sl-SI" altLang="sl-SI" sz="2900" dirty="0" smtClean="0">
                <a:latin typeface="Arial" panose="020B0604020202020204" pitchFamily="34" charset="0"/>
              </a:rPr>
              <a:t>vsa </a:t>
            </a:r>
            <a:r>
              <a:rPr lang="sl-SI" altLang="sl-SI" sz="2900" dirty="0">
                <a:latin typeface="Arial" panose="020B0604020202020204" pitchFamily="34" charset="0"/>
              </a:rPr>
              <a:t>tri </a:t>
            </a:r>
            <a:r>
              <a:rPr lang="sl-SI" altLang="sl-SI" sz="2900" dirty="0" smtClean="0">
                <a:latin typeface="Arial" panose="020B0604020202020204" pitchFamily="34" charset="0"/>
              </a:rPr>
              <a:t>obvezna merila </a:t>
            </a:r>
            <a:r>
              <a:rPr lang="sl-SI" altLang="sl-SI" sz="2900" dirty="0">
                <a:latin typeface="Arial" panose="020B0604020202020204" pitchFamily="34" charset="0"/>
              </a:rPr>
              <a:t>čezmejnega sodelovanja. / </a:t>
            </a:r>
            <a:r>
              <a:rPr lang="sl-SI" altLang="sl-SI" sz="2900" dirty="0">
                <a:solidFill>
                  <a:srgbClr val="0070C0"/>
                </a:solidFill>
                <a:latin typeface="Arial" panose="020B0604020202020204" pitchFamily="34" charset="0"/>
              </a:rPr>
              <a:t>Projekt je </a:t>
            </a:r>
            <a:r>
              <a:rPr lang="sl-SI" altLang="sl-SI" sz="2900" dirty="0" smtClean="0">
                <a:solidFill>
                  <a:srgbClr val="0070C0"/>
                </a:solidFill>
                <a:latin typeface="Arial" panose="020B0604020202020204" pitchFamily="34" charset="0"/>
              </a:rPr>
              <a:t>prihvatljiv ukoliko su ispunjena sva tri obavezna kriterija za </a:t>
            </a:r>
            <a:r>
              <a:rPr lang="sl-SI" altLang="sl-SI" sz="29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prekograničnu</a:t>
            </a:r>
            <a:r>
              <a:rPr lang="sl-SI" altLang="sl-SI" sz="29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sl-SI" altLang="sl-SI" sz="29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suradnju</a:t>
            </a:r>
            <a:r>
              <a:rPr lang="sl-SI" altLang="sl-SI" sz="2900" dirty="0" smtClean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endParaRPr lang="sl-SI" sz="2900" dirty="0">
              <a:solidFill>
                <a:srgbClr val="0070C0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192" y="927958"/>
            <a:ext cx="8229600" cy="857250"/>
          </a:xfrm>
        </p:spPr>
        <p:txBody>
          <a:bodyPr>
            <a:normAutofit/>
          </a:bodyPr>
          <a:lstStyle/>
          <a:p>
            <a:r>
              <a:rPr lang="sl-SI" sz="2400" dirty="0" smtClean="0"/>
              <a:t>OBDOBJE </a:t>
            </a:r>
            <a:r>
              <a:rPr lang="sl-SI" sz="2400" dirty="0"/>
              <a:t>UPRAVIČENOSTI STROŠKOV / </a:t>
            </a:r>
            <a:r>
              <a:rPr lang="sl-SI" sz="2400" dirty="0" smtClean="0">
                <a:solidFill>
                  <a:srgbClr val="0070C0"/>
                </a:solidFill>
              </a:rPr>
              <a:t>PERIOD PRIHVATLJIVIH TROŠKOVA</a:t>
            </a:r>
            <a:endParaRPr lang="sl-SI" sz="2400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920798"/>
            <a:ext cx="8229600" cy="263123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l-SI" altLang="sl-SI" sz="2600" dirty="0"/>
              <a:t>Kot prvi možni </a:t>
            </a:r>
            <a:r>
              <a:rPr lang="sl-SI" altLang="sl-SI" sz="2600" dirty="0" smtClean="0"/>
              <a:t>datum upravičenosti stroškov se šteje datum potrditve projekta na Odboru za spremljanje. </a:t>
            </a:r>
            <a:r>
              <a:rPr lang="sl-SI" altLang="sl-SI" sz="2600" dirty="0"/>
              <a:t>/ </a:t>
            </a:r>
            <a:r>
              <a:rPr lang="sl-SI" altLang="sl-SI" sz="2600" dirty="0" smtClean="0">
                <a:solidFill>
                  <a:srgbClr val="0070C0"/>
                </a:solidFill>
              </a:rPr>
              <a:t>Kao prvi mogući datum prihvatljivih troškova uzima se datum potvrde projekta na Odboru za </a:t>
            </a:r>
            <a:r>
              <a:rPr lang="sl-SI" altLang="sl-SI" sz="2600" dirty="0" err="1" smtClean="0">
                <a:solidFill>
                  <a:srgbClr val="0070C0"/>
                </a:solidFill>
              </a:rPr>
              <a:t>praćenje</a:t>
            </a:r>
            <a:r>
              <a:rPr lang="sl-SI" altLang="sl-SI" sz="2600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altLang="sl-SI" sz="2600" dirty="0" smtClean="0"/>
              <a:t>V primeru pripravljalnih stroškov pa so le-ti upravičeni od dneva objave razpisa</a:t>
            </a:r>
            <a:r>
              <a:rPr lang="sl-SI" altLang="sl-SI" sz="2600" dirty="0"/>
              <a:t>. / </a:t>
            </a:r>
            <a:r>
              <a:rPr lang="sl-SI" altLang="sl-SI" sz="2600" dirty="0" smtClean="0">
                <a:solidFill>
                  <a:srgbClr val="0070C0"/>
                </a:solidFill>
              </a:rPr>
              <a:t>U slučaju troškova za pripremu prihvatljivi su troškovi od dana objave </a:t>
            </a:r>
            <a:r>
              <a:rPr lang="sl-SI" altLang="sl-SI" sz="2600" dirty="0" err="1" smtClean="0">
                <a:solidFill>
                  <a:srgbClr val="0070C0"/>
                </a:solidFill>
              </a:rPr>
              <a:t>natječaja</a:t>
            </a:r>
            <a:r>
              <a:rPr lang="sl-SI" altLang="sl-SI" sz="2600" dirty="0" smtClean="0">
                <a:solidFill>
                  <a:srgbClr val="0070C0"/>
                </a:solidFill>
              </a:rPr>
              <a:t>.</a:t>
            </a:r>
            <a:endParaRPr lang="sl-SI" altLang="sl-SI" sz="26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altLang="sl-SI" sz="2600" dirty="0"/>
              <a:t>Datum </a:t>
            </a:r>
            <a:r>
              <a:rPr lang="sl-SI" altLang="sl-SI" sz="2600" dirty="0" smtClean="0"/>
              <a:t>začetka in </a:t>
            </a:r>
            <a:r>
              <a:rPr lang="sl-SI" altLang="sl-SI" sz="2600" dirty="0"/>
              <a:t>zaključka projekta bo opredeljen v Pogodbi o sofinanciranju (zaključek ne kasneje kot 30. november 2022</a:t>
            </a:r>
            <a:r>
              <a:rPr lang="sl-SI" altLang="sl-SI" sz="2600" dirty="0" smtClean="0"/>
              <a:t>). </a:t>
            </a:r>
            <a:r>
              <a:rPr lang="sl-SI" altLang="sl-SI" sz="2600" dirty="0" smtClean="0">
                <a:solidFill>
                  <a:srgbClr val="0070C0"/>
                </a:solidFill>
              </a:rPr>
              <a:t>/ Datumi početka i završetka projekta bit će definirani Ugovorom o financiranju (završetak ne kasnije od 30. studenog 2022. god).</a:t>
            </a:r>
            <a:endParaRPr lang="sl-SI" altLang="sl-SI" sz="2600" dirty="0">
              <a:solidFill>
                <a:srgbClr val="0070C0"/>
              </a:solidFill>
            </a:endParaRPr>
          </a:p>
          <a:p>
            <a:pPr lvl="0">
              <a:lnSpc>
                <a:spcPct val="90000"/>
              </a:lnSpc>
              <a:buNone/>
            </a:pPr>
            <a:endParaRPr lang="sl-SI" altLang="sl-SI" sz="2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</a:t>
            </a:fld>
            <a:endParaRPr lang="en-US"/>
          </a:p>
        </p:txBody>
      </p:sp>
      <p:sp>
        <p:nvSpPr>
          <p:cNvPr id="7" name="Eksplozija 2 6"/>
          <p:cNvSpPr/>
          <p:nvPr/>
        </p:nvSpPr>
        <p:spPr>
          <a:xfrm rot="21358793">
            <a:off x="6086614" y="3954725"/>
            <a:ext cx="3066771" cy="1194621"/>
          </a:xfrm>
          <a:prstGeom prst="irregularSeal2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ZAČETEK / </a:t>
            </a:r>
            <a:r>
              <a:rPr lang="sl-SI" dirty="0" smtClean="0">
                <a:solidFill>
                  <a:srgbClr val="0070C0"/>
                </a:solidFill>
              </a:rPr>
              <a:t>POČETAK</a:t>
            </a:r>
            <a:endParaRPr lang="sl-S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Ograda vsebine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457200" y="737120"/>
            <a:ext cx="8229600" cy="857250"/>
          </a:xfrm>
        </p:spPr>
        <p:txBody>
          <a:bodyPr>
            <a:normAutofit/>
          </a:bodyPr>
          <a:lstStyle/>
          <a:p>
            <a:r>
              <a:rPr lang="sl-SI" sz="2400" dirty="0" smtClean="0"/>
              <a:t>DRŽAVNA POMOČ / </a:t>
            </a:r>
            <a:r>
              <a:rPr lang="sl-SI" sz="2400" dirty="0" smtClean="0">
                <a:solidFill>
                  <a:srgbClr val="0070C0"/>
                </a:solidFill>
              </a:rPr>
              <a:t>DRŽAVNA POTPORA</a:t>
            </a:r>
            <a:endParaRPr lang="sl-SI" sz="2400" dirty="0">
              <a:solidFill>
                <a:srgbClr val="0070C0"/>
              </a:solidFill>
            </a:endParaRPr>
          </a:p>
        </p:txBody>
      </p:sp>
      <p:sp>
        <p:nvSpPr>
          <p:cNvPr id="8" name="Označba mesta vsebine 2"/>
          <p:cNvSpPr>
            <a:spLocks noGrp="1"/>
          </p:cNvSpPr>
          <p:nvPr>
            <p:ph idx="1"/>
          </p:nvPr>
        </p:nvSpPr>
        <p:spPr>
          <a:xfrm>
            <a:off x="457200" y="1594370"/>
            <a:ext cx="8229600" cy="282207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l-SI" sz="2100" dirty="0"/>
              <a:t>Državna pomoč je opredeljena kot katera koli pomoč države članice ali pomoč iz njenih virov v kakršni koli obliki, ki </a:t>
            </a:r>
            <a:r>
              <a:rPr lang="sl-SI" sz="2100" b="1" dirty="0"/>
              <a:t>izkrivlja ali bi lahko izkrivljala konkurenčnost </a:t>
            </a:r>
            <a:r>
              <a:rPr lang="sl-SI" sz="2100" dirty="0"/>
              <a:t>z dajanjem prednosti nekaterim podjetjem pri proizvodnji določenega blaga, če vpliva na trgovanje med državami članicami, ki ni skladno z notranjim trgom</a:t>
            </a:r>
            <a:r>
              <a:rPr lang="sl-SI" sz="2100" b="1" dirty="0"/>
              <a:t>. </a:t>
            </a:r>
            <a:r>
              <a:rPr lang="sl-SI" sz="2100" dirty="0" smtClean="0"/>
              <a:t>(</a:t>
            </a:r>
            <a:r>
              <a:rPr lang="sl-SI" sz="2100" i="1" dirty="0" smtClean="0"/>
              <a:t>Člen </a:t>
            </a:r>
            <a:r>
              <a:rPr lang="sl-SI" sz="2100" i="1" dirty="0"/>
              <a:t>107(1) PDEU (Pogodbe o delovanju Evropske unije</a:t>
            </a:r>
            <a:r>
              <a:rPr lang="sl-SI" sz="2100" i="1" dirty="0" smtClean="0"/>
              <a:t>) / </a:t>
            </a:r>
            <a:r>
              <a:rPr lang="sl-SI" sz="2100" dirty="0">
                <a:solidFill>
                  <a:srgbClr val="0070C0"/>
                </a:solidFill>
              </a:rPr>
              <a:t>Državna </a:t>
            </a:r>
            <a:r>
              <a:rPr lang="sl-SI" sz="2100" dirty="0" err="1">
                <a:solidFill>
                  <a:srgbClr val="0070C0"/>
                </a:solidFill>
              </a:rPr>
              <a:t>potpora</a:t>
            </a:r>
            <a:r>
              <a:rPr lang="sl-SI" sz="2100" dirty="0">
                <a:solidFill>
                  <a:srgbClr val="0070C0"/>
                </a:solidFill>
              </a:rPr>
              <a:t> </a:t>
            </a:r>
            <a:r>
              <a:rPr lang="sl-SI" sz="2100" dirty="0" err="1">
                <a:solidFill>
                  <a:srgbClr val="0070C0"/>
                </a:solidFill>
              </a:rPr>
              <a:t>određena</a:t>
            </a:r>
            <a:r>
              <a:rPr lang="sl-SI" sz="2100" dirty="0">
                <a:solidFill>
                  <a:srgbClr val="0070C0"/>
                </a:solidFill>
              </a:rPr>
              <a:t> je </a:t>
            </a:r>
            <a:r>
              <a:rPr lang="sl-SI" sz="2100" dirty="0" err="1">
                <a:solidFill>
                  <a:srgbClr val="0070C0"/>
                </a:solidFill>
              </a:rPr>
              <a:t>kao</a:t>
            </a:r>
            <a:r>
              <a:rPr lang="sl-SI" sz="2100" dirty="0">
                <a:solidFill>
                  <a:srgbClr val="0070C0"/>
                </a:solidFill>
              </a:rPr>
              <a:t> svaka </a:t>
            </a:r>
            <a:r>
              <a:rPr lang="sl-SI" sz="2100" dirty="0" err="1">
                <a:solidFill>
                  <a:srgbClr val="0070C0"/>
                </a:solidFill>
              </a:rPr>
              <a:t>potpora</a:t>
            </a:r>
            <a:r>
              <a:rPr lang="sl-SI" sz="2100" dirty="0">
                <a:solidFill>
                  <a:srgbClr val="0070C0"/>
                </a:solidFill>
              </a:rPr>
              <a:t> </a:t>
            </a:r>
            <a:r>
              <a:rPr lang="sl-SI" sz="2100" dirty="0" err="1">
                <a:solidFill>
                  <a:srgbClr val="0070C0"/>
                </a:solidFill>
              </a:rPr>
              <a:t>dodijeljena</a:t>
            </a:r>
            <a:r>
              <a:rPr lang="sl-SI" sz="2100" dirty="0">
                <a:solidFill>
                  <a:srgbClr val="0070C0"/>
                </a:solidFill>
              </a:rPr>
              <a:t> zemlji članici preko državnih resursa u bilo </a:t>
            </a:r>
            <a:r>
              <a:rPr lang="sl-SI" sz="2100" dirty="0" err="1">
                <a:solidFill>
                  <a:srgbClr val="0070C0"/>
                </a:solidFill>
              </a:rPr>
              <a:t>kojem</a:t>
            </a:r>
            <a:r>
              <a:rPr lang="sl-SI" sz="2100" dirty="0">
                <a:solidFill>
                  <a:srgbClr val="0070C0"/>
                </a:solidFill>
              </a:rPr>
              <a:t> </a:t>
            </a:r>
            <a:r>
              <a:rPr lang="sl-SI" sz="2100" dirty="0" err="1">
                <a:solidFill>
                  <a:srgbClr val="0070C0"/>
                </a:solidFill>
              </a:rPr>
              <a:t>obliku</a:t>
            </a:r>
            <a:r>
              <a:rPr lang="sl-SI" sz="2100" dirty="0">
                <a:solidFill>
                  <a:srgbClr val="0070C0"/>
                </a:solidFill>
              </a:rPr>
              <a:t>, </a:t>
            </a:r>
            <a:r>
              <a:rPr lang="sl-SI" sz="2100" b="1" dirty="0" err="1">
                <a:solidFill>
                  <a:srgbClr val="0070C0"/>
                </a:solidFill>
              </a:rPr>
              <a:t>koja</a:t>
            </a:r>
            <a:r>
              <a:rPr lang="sl-SI" sz="2100" b="1" dirty="0">
                <a:solidFill>
                  <a:srgbClr val="0070C0"/>
                </a:solidFill>
              </a:rPr>
              <a:t> </a:t>
            </a:r>
            <a:r>
              <a:rPr lang="sl-SI" sz="2100" b="1" dirty="0" err="1">
                <a:solidFill>
                  <a:srgbClr val="0070C0"/>
                </a:solidFill>
              </a:rPr>
              <a:t>narušava</a:t>
            </a:r>
            <a:r>
              <a:rPr lang="sl-SI" sz="2100" b="1" dirty="0">
                <a:solidFill>
                  <a:srgbClr val="0070C0"/>
                </a:solidFill>
              </a:rPr>
              <a:t> </a:t>
            </a:r>
            <a:r>
              <a:rPr lang="sl-SI" sz="2100" b="1" dirty="0" err="1">
                <a:solidFill>
                  <a:srgbClr val="0070C0"/>
                </a:solidFill>
              </a:rPr>
              <a:t>ili</a:t>
            </a:r>
            <a:r>
              <a:rPr lang="sl-SI" sz="2100" b="1" dirty="0">
                <a:solidFill>
                  <a:srgbClr val="0070C0"/>
                </a:solidFill>
              </a:rPr>
              <a:t> može narušiti </a:t>
            </a:r>
            <a:r>
              <a:rPr lang="sl-SI" sz="2100" b="1" dirty="0" err="1">
                <a:solidFill>
                  <a:srgbClr val="0070C0"/>
                </a:solidFill>
              </a:rPr>
              <a:t>konkurenciju</a:t>
            </a:r>
            <a:r>
              <a:rPr lang="sl-SI" sz="2100" b="1" dirty="0">
                <a:solidFill>
                  <a:srgbClr val="0070C0"/>
                </a:solidFill>
              </a:rPr>
              <a:t> </a:t>
            </a:r>
            <a:r>
              <a:rPr lang="sl-SI" sz="2100" dirty="0">
                <a:solidFill>
                  <a:srgbClr val="0070C0"/>
                </a:solidFill>
              </a:rPr>
              <a:t>favoriziranjem </a:t>
            </a:r>
            <a:r>
              <a:rPr lang="sl-SI" sz="2100" dirty="0" err="1">
                <a:solidFill>
                  <a:srgbClr val="0070C0"/>
                </a:solidFill>
              </a:rPr>
              <a:t>određenih</a:t>
            </a:r>
            <a:r>
              <a:rPr lang="sl-SI" sz="2100" dirty="0">
                <a:solidFill>
                  <a:srgbClr val="0070C0"/>
                </a:solidFill>
              </a:rPr>
              <a:t> </a:t>
            </a:r>
            <a:r>
              <a:rPr lang="sl-SI" sz="2100" dirty="0" err="1">
                <a:solidFill>
                  <a:srgbClr val="0070C0"/>
                </a:solidFill>
              </a:rPr>
              <a:t>pothvata</a:t>
            </a:r>
            <a:r>
              <a:rPr lang="sl-SI" sz="2100" dirty="0">
                <a:solidFill>
                  <a:srgbClr val="0070C0"/>
                </a:solidFill>
              </a:rPr>
              <a:t> </a:t>
            </a:r>
            <a:r>
              <a:rPr lang="sl-SI" sz="2100" dirty="0" err="1">
                <a:solidFill>
                  <a:srgbClr val="0070C0"/>
                </a:solidFill>
              </a:rPr>
              <a:t>ili</a:t>
            </a:r>
            <a:r>
              <a:rPr lang="sl-SI" sz="2100" dirty="0">
                <a:solidFill>
                  <a:srgbClr val="0070C0"/>
                </a:solidFill>
              </a:rPr>
              <a:t> proizvodnje </a:t>
            </a:r>
            <a:r>
              <a:rPr lang="sl-SI" sz="2100" dirty="0" err="1">
                <a:solidFill>
                  <a:srgbClr val="0070C0"/>
                </a:solidFill>
              </a:rPr>
              <a:t>određenih</a:t>
            </a:r>
            <a:r>
              <a:rPr lang="sl-SI" sz="2100" dirty="0">
                <a:solidFill>
                  <a:srgbClr val="0070C0"/>
                </a:solidFill>
              </a:rPr>
              <a:t> </a:t>
            </a:r>
            <a:r>
              <a:rPr lang="sl-SI" sz="2100" dirty="0" err="1">
                <a:solidFill>
                  <a:srgbClr val="0070C0"/>
                </a:solidFill>
              </a:rPr>
              <a:t>dobara</a:t>
            </a:r>
            <a:r>
              <a:rPr lang="sl-SI" sz="2100" dirty="0">
                <a:solidFill>
                  <a:srgbClr val="0070C0"/>
                </a:solidFill>
              </a:rPr>
              <a:t> u </a:t>
            </a:r>
            <a:r>
              <a:rPr lang="sl-SI" sz="2100" dirty="0" err="1">
                <a:solidFill>
                  <a:srgbClr val="0070C0"/>
                </a:solidFill>
              </a:rPr>
              <a:t>onoj</a:t>
            </a:r>
            <a:r>
              <a:rPr lang="sl-SI" sz="2100" dirty="0">
                <a:solidFill>
                  <a:srgbClr val="0070C0"/>
                </a:solidFill>
              </a:rPr>
              <a:t> </a:t>
            </a:r>
            <a:r>
              <a:rPr lang="sl-SI" sz="2100" dirty="0" err="1">
                <a:solidFill>
                  <a:srgbClr val="0070C0"/>
                </a:solidFill>
              </a:rPr>
              <a:t>mjeri</a:t>
            </a:r>
            <a:r>
              <a:rPr lang="sl-SI" sz="2100" dirty="0">
                <a:solidFill>
                  <a:srgbClr val="0070C0"/>
                </a:solidFill>
              </a:rPr>
              <a:t> u </a:t>
            </a:r>
            <a:r>
              <a:rPr lang="sl-SI" sz="2100" dirty="0" err="1">
                <a:solidFill>
                  <a:srgbClr val="0070C0"/>
                </a:solidFill>
              </a:rPr>
              <a:t>kojoj</a:t>
            </a:r>
            <a:r>
              <a:rPr lang="sl-SI" sz="2100" dirty="0">
                <a:solidFill>
                  <a:srgbClr val="0070C0"/>
                </a:solidFill>
              </a:rPr>
              <a:t> </a:t>
            </a:r>
            <a:r>
              <a:rPr lang="sl-SI" sz="2100" dirty="0" err="1">
                <a:solidFill>
                  <a:srgbClr val="0070C0"/>
                </a:solidFill>
              </a:rPr>
              <a:t>utječe</a:t>
            </a:r>
            <a:r>
              <a:rPr lang="sl-SI" sz="2100" dirty="0">
                <a:solidFill>
                  <a:srgbClr val="0070C0"/>
                </a:solidFill>
              </a:rPr>
              <a:t> na </a:t>
            </a:r>
            <a:r>
              <a:rPr lang="sl-SI" sz="2100" dirty="0" err="1">
                <a:solidFill>
                  <a:srgbClr val="0070C0"/>
                </a:solidFill>
              </a:rPr>
              <a:t>trgovinu</a:t>
            </a:r>
            <a:r>
              <a:rPr lang="sl-SI" sz="2100" dirty="0">
                <a:solidFill>
                  <a:srgbClr val="0070C0"/>
                </a:solidFill>
              </a:rPr>
              <a:t> </a:t>
            </a:r>
            <a:r>
              <a:rPr lang="sl-SI" sz="2100" dirty="0" err="1">
                <a:solidFill>
                  <a:srgbClr val="0070C0"/>
                </a:solidFill>
              </a:rPr>
              <a:t>između</a:t>
            </a:r>
            <a:r>
              <a:rPr lang="sl-SI" sz="2100" dirty="0">
                <a:solidFill>
                  <a:srgbClr val="0070C0"/>
                </a:solidFill>
              </a:rPr>
              <a:t> </a:t>
            </a:r>
            <a:r>
              <a:rPr lang="sl-SI" sz="2100" dirty="0" err="1">
                <a:solidFill>
                  <a:srgbClr val="0070C0"/>
                </a:solidFill>
              </a:rPr>
              <a:t>zemalja</a:t>
            </a:r>
            <a:r>
              <a:rPr lang="sl-SI" sz="2100" dirty="0">
                <a:solidFill>
                  <a:srgbClr val="0070C0"/>
                </a:solidFill>
              </a:rPr>
              <a:t> članica, </a:t>
            </a:r>
            <a:r>
              <a:rPr lang="sl-SI" sz="2100" dirty="0" err="1">
                <a:solidFill>
                  <a:srgbClr val="0070C0"/>
                </a:solidFill>
              </a:rPr>
              <a:t>što</a:t>
            </a:r>
            <a:r>
              <a:rPr lang="sl-SI" sz="2100" dirty="0">
                <a:solidFill>
                  <a:srgbClr val="0070C0"/>
                </a:solidFill>
              </a:rPr>
              <a:t> je nekompatibilno s </a:t>
            </a:r>
            <a:r>
              <a:rPr lang="sl-SI" sz="2100" dirty="0" err="1">
                <a:solidFill>
                  <a:srgbClr val="0070C0"/>
                </a:solidFill>
              </a:rPr>
              <a:t>unutarnjim</a:t>
            </a:r>
            <a:r>
              <a:rPr lang="sl-SI" sz="2100" dirty="0">
                <a:solidFill>
                  <a:srgbClr val="0070C0"/>
                </a:solidFill>
              </a:rPr>
              <a:t> </a:t>
            </a:r>
            <a:r>
              <a:rPr lang="sl-SI" sz="2100" dirty="0" err="1" smtClean="0">
                <a:solidFill>
                  <a:srgbClr val="0070C0"/>
                </a:solidFill>
              </a:rPr>
              <a:t>tržištem</a:t>
            </a:r>
            <a:r>
              <a:rPr lang="sl-SI" sz="2100" dirty="0" smtClean="0">
                <a:solidFill>
                  <a:srgbClr val="0070C0"/>
                </a:solidFill>
              </a:rPr>
              <a:t>. (</a:t>
            </a:r>
            <a:r>
              <a:rPr lang="sl-SI" sz="2100" i="1" dirty="0" err="1" smtClean="0">
                <a:solidFill>
                  <a:srgbClr val="0070C0"/>
                </a:solidFill>
              </a:rPr>
              <a:t>Članak</a:t>
            </a:r>
            <a:r>
              <a:rPr lang="sl-SI" sz="2100" i="1" dirty="0" smtClean="0">
                <a:solidFill>
                  <a:srgbClr val="0070C0"/>
                </a:solidFill>
              </a:rPr>
              <a:t> </a:t>
            </a:r>
            <a:r>
              <a:rPr lang="sl-SI" sz="2100" i="1" dirty="0">
                <a:solidFill>
                  <a:srgbClr val="0070C0"/>
                </a:solidFill>
              </a:rPr>
              <a:t>107(1) UFEU-a (Ugovor o funkcioniranju </a:t>
            </a:r>
            <a:r>
              <a:rPr lang="sl-SI" sz="2100" i="1" dirty="0" err="1">
                <a:solidFill>
                  <a:srgbClr val="0070C0"/>
                </a:solidFill>
              </a:rPr>
              <a:t>Europske</a:t>
            </a:r>
            <a:r>
              <a:rPr lang="sl-SI" sz="2100" i="1" dirty="0">
                <a:solidFill>
                  <a:srgbClr val="0070C0"/>
                </a:solidFill>
              </a:rPr>
              <a:t> unije)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30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sharepoint/v3/field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598</TotalTime>
  <Words>1341</Words>
  <Application>Microsoft Office PowerPoint</Application>
  <PresentationFormat>Diaprojekcija na zaslonu (16:9)</PresentationFormat>
  <Paragraphs>151</Paragraphs>
  <Slides>19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5" baseType="lpstr">
      <vt:lpstr>Arial</vt:lpstr>
      <vt:lpstr>Calibri</vt:lpstr>
      <vt:lpstr>Open Sans</vt:lpstr>
      <vt:lpstr>Times New Roman</vt:lpstr>
      <vt:lpstr>Wingdings</vt:lpstr>
      <vt:lpstr>Office Theme</vt:lpstr>
      <vt:lpstr>PowerPointova predstavitev</vt:lpstr>
      <vt:lpstr>RAZPISNA DOKUMENTACIJA / NATJEČAJNA DOKUMENTACIJA</vt:lpstr>
      <vt:lpstr>PowerPointova predstavitev</vt:lpstr>
      <vt:lpstr>SESTAVA PARTNERSTVA / SASTAV PARTNERSTVA</vt:lpstr>
      <vt:lpstr>VELIKOST IN TRAJANJE PROJEKTOV / VELIČINA I TRAJANJE PROJEKATA</vt:lpstr>
      <vt:lpstr>DELEŽ SOFINANCIRANJA / UDIO SUFINANCIRANJA</vt:lpstr>
      <vt:lpstr>MERILA ČEZMEJNEGA SODELOVANJA / KRITERIJI ZA PREKOGRANIČNU SURADNJU</vt:lpstr>
      <vt:lpstr>OBDOBJE UPRAVIČENOSTI STROŠKOV / PERIOD PRIHVATLJIVIH TROŠKOVA</vt:lpstr>
      <vt:lpstr>DRŽAVNA POMOČ / DRŽAVNA POTPORA</vt:lpstr>
      <vt:lpstr>PowerPointova predstavitev</vt:lpstr>
      <vt:lpstr>PROJEKTNA LOGIKA INTERVENIRANJA / PROJEKTNA LOGIKA INTERVENCIJE</vt:lpstr>
      <vt:lpstr>PowerPointova predstavitev</vt:lpstr>
      <vt:lpstr>PREDLOŽITEV VLOGE / PODNOŠENJE ZAHTJEVA</vt:lpstr>
      <vt:lpstr>PowerPointova predstavitev</vt:lpstr>
      <vt:lpstr>IZBOR PROJEKTOV / ODABIR PROJEKATA</vt:lpstr>
      <vt:lpstr>Podpora v času razpisa /  Potpora tijekom natječaja</vt:lpstr>
      <vt:lpstr>Podpora pri razvoju projektov /  Potpora pri razvijanju projekta</vt:lpstr>
      <vt:lpstr>Podpora pri razvoju projektov /  Potpora pri razvijanju projekta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Robert Fišer</cp:lastModifiedBy>
  <cp:revision>200</cp:revision>
  <dcterms:created xsi:type="dcterms:W3CDTF">2010-04-12T23:12:02Z</dcterms:created>
  <dcterms:modified xsi:type="dcterms:W3CDTF">2016-02-23T12:17:44Z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